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57" r:id="rId4"/>
    <p:sldId id="260" r:id="rId5"/>
    <p:sldId id="258" r:id="rId6"/>
    <p:sldId id="264" r:id="rId7"/>
    <p:sldId id="259" r:id="rId8"/>
    <p:sldId id="262" r:id="rId9"/>
    <p:sldId id="263" r:id="rId10"/>
    <p:sldId id="266" r:id="rId11"/>
    <p:sldId id="267" r:id="rId12"/>
    <p:sldId id="269" r:id="rId13"/>
    <p:sldId id="268" r:id="rId14"/>
    <p:sldId id="270" r:id="rId15"/>
    <p:sldId id="265" r:id="rId16"/>
    <p:sldId id="279" r:id="rId17"/>
    <p:sldId id="271" r:id="rId18"/>
    <p:sldId id="261" r:id="rId19"/>
    <p:sldId id="273" r:id="rId20"/>
    <p:sldId id="277" r:id="rId21"/>
    <p:sldId id="272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0"/>
    <p:restoredTop sz="91405"/>
  </p:normalViewPr>
  <p:slideViewPr>
    <p:cSldViewPr snapToGrid="0" snapToObjects="1">
      <p:cViewPr>
        <p:scale>
          <a:sx n="92" d="100"/>
          <a:sy n="92" d="100"/>
        </p:scale>
        <p:origin x="53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E556F-4459-8641-80F6-69F0CB77630E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A8E80-FF5F-B04A-A3FD-5581EE78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8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"O" stands for "Order of". It describes the worst-case scenario or the upper bound of the algorithm's time </a:t>
            </a:r>
            <a:r>
              <a:rPr lang="en-PH" dirty="0" err="1"/>
              <a:t>complexity."n</a:t>
            </a:r>
            <a:r>
              <a:rPr lang="en-PH" dirty="0"/>
              <a:t>" typically represents the size of the input, such as the number of data points in a </a:t>
            </a:r>
            <a:r>
              <a:rPr lang="en-PH" dirty="0" err="1"/>
              <a:t>dataset.O</a:t>
            </a:r>
            <a:r>
              <a:rPr lang="en-PH" dirty="0"/>
              <a:t>(n^2) means that the time complexity grows quadratically with the input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4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0" i="0" u="none" strike="noStrike" dirty="0">
                <a:solidFill>
                  <a:srgbClr val="000000"/>
                </a:solidFill>
                <a:effectLst/>
                <a:latin typeface="Barlow" panose="020F0502020204030204" pitchFamily="34" charset="0"/>
              </a:rPr>
              <a:t>The performance is low. This indicates high bias or a lack of complexity in the model. The model isn't finding the pattern in the data, and more data isn't helping.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6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 dirty="0">
                <a:solidFill>
                  <a:srgbClr val="3C4043"/>
                </a:solidFill>
                <a:effectLst/>
                <a:latin typeface="Inter"/>
              </a:rPr>
              <a:t>This gap between training and validation accuracy is rather big, which means that the model has high variance. In conclusion, we can say that the Random Forest model overfits.</a:t>
            </a:r>
          </a:p>
          <a:p>
            <a:endParaRPr lang="en-PH" b="0" i="0" u="none" strike="noStrike" dirty="0">
              <a:solidFill>
                <a:srgbClr val="3C4043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95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51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3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4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A8E80-FF5F-B04A-A3FD-5581EE78CA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9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D8F5-E85D-6545-A28C-6D1AE833A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A1707-1215-4C4A-B297-257976554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07887-B556-2B4F-BF6A-08FE7DB5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6AB1-AEE6-6E48-8EA9-058866CD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22077-3319-FB47-AC41-DA7F60D6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3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6054-629F-EF4C-82E7-15BB6774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B016C-3E6F-5741-AB9E-99A870E33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96386-C939-D64C-9E56-E7FF5D73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8E217-D111-CE42-BE2B-199EF25C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05169-320D-3046-B126-8C9C1917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5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31627-E2A5-994A-9B53-22D8082B0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65690-D37E-904A-99A7-CCF0D4E7D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3522B-FD91-6B43-8F1F-F2D1D49D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6C347-2C92-9D4C-AB24-71D28C9A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ECDCF-F859-A74A-A1C8-DA7A5FB6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6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F4DE-7B81-B545-AF2F-8E9B79E4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35A7-07D6-CA4C-8470-98D3AAE6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3303B-1D98-D841-8870-65C3DA87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36104-777F-3847-AF9C-0B12CE7D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F785C-D852-BA42-AB34-16AF1A4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2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17D5-5303-7E4E-8DD2-ED9BE180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67EF-3F5F-9143-9F42-C9BF2C5EA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92A85-1CE1-824A-9F85-F214D616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97838-25FD-3A4F-8B8F-63AB6E36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D1A26-A667-3F4F-9C3B-FCCFEFCE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3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7052-6198-FE4E-B721-133241B4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BDF1-207B-F847-B00A-76902FD97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BBA6B-4989-AA43-8118-EF10EF36B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CA590-6986-1A46-B9B1-484BC1A9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B11F9-914B-5144-9212-79C61AAA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6E226-7BBB-254F-B95A-95ADEC74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1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A0FE-F9F6-D847-8BDA-378D46E2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9DF3-CA45-1E44-8C2F-42C46F91F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91117-5330-344D-AA4D-641086330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BA838-F75A-B84A-8D93-F9D66B578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65CE40-A0CA-7B41-9F37-C26A93677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97A25-AF79-2244-864E-4C54E556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A1D4C-A96B-D14F-9F3A-DCD96832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2A321-D84B-5740-8F13-B3C242F6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6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8041-B2C3-3041-A04F-33DCEA4A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6D17C-490F-B745-B71B-362A2F7C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137E9-C92D-394D-AC8C-7514B1C7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3876-92CE-A642-A95A-EBA8060A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1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16799-B967-814C-84A3-D9EA865F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1DFE5-9AC3-0942-9972-731C47EA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BC20-4D9E-7D4E-B8E6-47E9AB0E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90E-E9CD-AA43-AF43-BE7ECADF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E1464-F863-0B4E-AD46-FB9751F90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99C59-3220-DE44-858A-6E213B26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D3A07-5495-844C-904B-FC73E7FD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C9C3C-381F-0D47-A144-822A937E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05C54-7862-E644-913C-C4E5DA24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6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571F-D855-D44B-A972-BC202F55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443F5-C30F-784B-87DA-1F8D7F966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38717-58CE-B141-91B0-99FE7D017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7CC6F-6F03-1041-9A2A-938F5F22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86E15-8DD2-E447-A1C4-F2D9B254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B48C8-2BF3-AC47-92D2-BF05F58C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E3E4E-DD69-1F41-8CCC-639FC6CF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3A641-C66D-9640-94AD-23DEC3ACE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6E5E6-80C8-D642-A7FD-E88D24CE2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03745-A927-1241-99D5-87D157D8B6E4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E078-6E0C-7D4B-9D69-49FB8CB98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54D08-A995-E64A-8F41-2BE924558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4257-6E93-4C4D-BDA2-9ACE10CD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8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B6377566-EADC-4E42-9DC2-3303B0E1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2609850"/>
            <a:ext cx="42481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C4C18-FD0D-304C-B7EE-E007941C3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32606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br>
              <a:rPr lang="en-US" b="1" dirty="0"/>
            </a:br>
            <a:r>
              <a:rPr lang="en-US" b="1" dirty="0">
                <a:solidFill>
                  <a:srgbClr val="002060"/>
                </a:solidFill>
              </a:rPr>
              <a:t>Project 2</a:t>
            </a:r>
            <a:br>
              <a:rPr lang="en-US" sz="4000" dirty="0"/>
            </a:br>
            <a:r>
              <a:rPr lang="en-US" sz="4000" dirty="0">
                <a:solidFill>
                  <a:srgbClr val="7030A0"/>
                </a:solidFill>
              </a:rPr>
              <a:t>Data Analysis of the </a:t>
            </a:r>
            <a:r>
              <a:rPr lang="en-US" sz="4000" i="1" dirty="0">
                <a:solidFill>
                  <a:srgbClr val="7030A0"/>
                </a:solidFill>
              </a:rPr>
              <a:t>iris</a:t>
            </a:r>
            <a:r>
              <a:rPr lang="en-US" sz="4000" dirty="0">
                <a:solidFill>
                  <a:srgbClr val="7030A0"/>
                </a:solidFill>
              </a:rPr>
              <a:t> data set</a:t>
            </a:r>
            <a:br>
              <a:rPr lang="en-US" sz="4000" dirty="0"/>
            </a:br>
            <a:r>
              <a:rPr lang="en-US" sz="2200" i="1" dirty="0"/>
              <a:t>Data Analysis Applications in Agricultural Sciences</a:t>
            </a:r>
            <a:endParaRPr lang="en-US" sz="4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8A1F2-D38B-3F45-A410-48BD7468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00550"/>
            <a:ext cx="9144000" cy="225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+mj-lt"/>
              </a:rPr>
              <a:t>Presented by: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Joenilo</a:t>
            </a:r>
            <a:r>
              <a:rPr lang="en-US" dirty="0">
                <a:latin typeface="+mj-lt"/>
              </a:rPr>
              <a:t> II </a:t>
            </a:r>
            <a:r>
              <a:rPr lang="en-US" dirty="0" err="1">
                <a:latin typeface="+mj-lt"/>
              </a:rPr>
              <a:t>Esperas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Paduhilao</a:t>
            </a:r>
            <a:endParaRPr lang="en-US" dirty="0">
              <a:latin typeface="+mj-lt"/>
            </a:endParaRPr>
          </a:p>
          <a:p>
            <a:pPr algn="l"/>
            <a:endParaRPr lang="en-US" dirty="0">
              <a:latin typeface="+mj-lt"/>
            </a:endParaRP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dirty="0">
                <a:latin typeface="+mj-lt"/>
              </a:rPr>
              <a:t>June 7, 2024</a:t>
            </a:r>
          </a:p>
        </p:txBody>
      </p:sp>
    </p:spTree>
    <p:extLst>
      <p:ext uri="{BB962C8B-B14F-4D97-AF65-F5344CB8AC3E}">
        <p14:creationId xmlns:p14="http://schemas.microsoft.com/office/powerpoint/2010/main" val="260768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111099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RESULTS:SVM </a:t>
            </a:r>
            <a:br>
              <a:rPr lang="en-US" sz="36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supervised | optimal hyperplane and separate classes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D01F44-DF10-D44B-9F9D-BFD77A3DABEA}"/>
              </a:ext>
            </a:extLst>
          </p:cNvPr>
          <p:cNvSpPr txBox="1"/>
          <p:nvPr/>
        </p:nvSpPr>
        <p:spPr>
          <a:xfrm>
            <a:off x="6096000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https://scikit-</a:t>
            </a:r>
            <a:r>
              <a:rPr lang="en-US" sz="1100" dirty="0" err="1"/>
              <a:t>learn.org</a:t>
            </a:r>
            <a:r>
              <a:rPr lang="en-US" sz="1100" dirty="0"/>
              <a:t>/stable/modules/</a:t>
            </a:r>
            <a:r>
              <a:rPr lang="en-US" sz="1100" dirty="0" err="1"/>
              <a:t>svm.html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4EB01-5391-FD4A-A6EC-819F7314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6379" y="1207156"/>
            <a:ext cx="6853566" cy="2638758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B3BE86-C3FF-4440-9AAE-A9C7F0085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06490"/>
              </p:ext>
            </p:extLst>
          </p:nvPr>
        </p:nvGraphicFramePr>
        <p:xfrm>
          <a:off x="7291968" y="615823"/>
          <a:ext cx="428566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869">
                  <a:extLst>
                    <a:ext uri="{9D8B030D-6E8A-4147-A177-3AD203B41FA5}">
                      <a16:colId xmlns:a16="http://schemas.microsoft.com/office/drawing/2014/main" val="2128658385"/>
                    </a:ext>
                  </a:extLst>
                </a:gridCol>
                <a:gridCol w="2279800">
                  <a:extLst>
                    <a:ext uri="{9D8B030D-6E8A-4147-A177-3AD203B41FA5}">
                      <a16:colId xmlns:a16="http://schemas.microsoft.com/office/drawing/2014/main" val="3264631523"/>
                    </a:ext>
                  </a:extLst>
                </a:gridCol>
              </a:tblGrid>
              <a:tr h="415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CV (K-fold Cross Validation Process)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0790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06184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2584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16800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0988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6196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44893"/>
                  </a:ext>
                </a:extLst>
              </a:tr>
              <a:tr h="24095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b="1" dirty="0"/>
                        <a:t>CPU times: </a:t>
                      </a:r>
                      <a:r>
                        <a:rPr lang="en-PH" sz="1400" dirty="0"/>
                        <a:t>user 9.09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sys: 13.5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total: 22.6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 </a:t>
                      </a:r>
                      <a:r>
                        <a:rPr lang="en-PH" sz="1400" b="1" dirty="0"/>
                        <a:t>Wall time:</a:t>
                      </a:r>
                      <a:r>
                        <a:rPr lang="en-PH" sz="1400" dirty="0"/>
                        <a:t> 35.8 </a:t>
                      </a:r>
                      <a:r>
                        <a:rPr lang="en-PH" sz="1400" dirty="0" err="1"/>
                        <a:t>ms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6079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F281F56-BFBF-BD40-ABC2-129768100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41" y="4046561"/>
            <a:ext cx="10716087" cy="1619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33A67A-5DD5-E94C-AA94-19FD1BE2EF7F}"/>
              </a:ext>
            </a:extLst>
          </p:cNvPr>
          <p:cNvSpPr txBox="1"/>
          <p:nvPr/>
        </p:nvSpPr>
        <p:spPr>
          <a:xfrm>
            <a:off x="627527" y="5577097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443309-E058-3B46-B626-D3654D44D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547" y="5805012"/>
            <a:ext cx="7505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111099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RESULTS:KNN </a:t>
            </a:r>
            <a:r>
              <a:rPr lang="en-US" sz="2000" b="1" dirty="0">
                <a:solidFill>
                  <a:srgbClr val="002060"/>
                </a:solidFill>
              </a:rPr>
              <a:t>(default n=5)</a:t>
            </a:r>
            <a:br>
              <a:rPr lang="en-US" sz="36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instance-based | find </a:t>
            </a:r>
            <a:r>
              <a:rPr lang="en-US" sz="2000" b="1" dirty="0" err="1">
                <a:solidFill>
                  <a:srgbClr val="002060"/>
                </a:solidFill>
              </a:rPr>
              <a:t>knn</a:t>
            </a:r>
            <a:r>
              <a:rPr lang="en-US" sz="2000" b="1" dirty="0">
                <a:solidFill>
                  <a:srgbClr val="002060"/>
                </a:solidFill>
              </a:rPr>
              <a:t> and assign majority class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D01F44-DF10-D44B-9F9D-BFD77A3DABEA}"/>
              </a:ext>
            </a:extLst>
          </p:cNvPr>
          <p:cNvSpPr txBox="1"/>
          <p:nvPr/>
        </p:nvSpPr>
        <p:spPr>
          <a:xfrm>
            <a:off x="6096000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https://scikit-</a:t>
            </a:r>
            <a:r>
              <a:rPr lang="en-US" sz="1100" dirty="0" err="1"/>
              <a:t>learn.org</a:t>
            </a:r>
            <a:r>
              <a:rPr lang="en-US" sz="1100" dirty="0"/>
              <a:t>/stable/modules/generated/</a:t>
            </a:r>
            <a:r>
              <a:rPr lang="en-US" sz="1100" dirty="0" err="1"/>
              <a:t>sklearn.neighbors.KNeighborsClassifier.html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4EB01-5391-FD4A-A6EC-819F7314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9" y="1182667"/>
            <a:ext cx="6790201" cy="178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5F032-117B-8E4C-8E26-9052D9965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407120"/>
            <a:ext cx="10849322" cy="1780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B56C9C-23A8-C644-ADDF-321B9FAABEAE}"/>
              </a:ext>
            </a:extLst>
          </p:cNvPr>
          <p:cNvSpPr txBox="1"/>
          <p:nvPr/>
        </p:nvSpPr>
        <p:spPr>
          <a:xfrm>
            <a:off x="647700" y="425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B3BE86-C3FF-4440-9AAE-A9C7F0085815}"/>
              </a:ext>
            </a:extLst>
          </p:cNvPr>
          <p:cNvGraphicFramePr>
            <a:graphicFrameLocks noGrp="1"/>
          </p:cNvGraphicFramePr>
          <p:nvPr/>
        </p:nvGraphicFramePr>
        <p:xfrm>
          <a:off x="7291968" y="615823"/>
          <a:ext cx="428566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869">
                  <a:extLst>
                    <a:ext uri="{9D8B030D-6E8A-4147-A177-3AD203B41FA5}">
                      <a16:colId xmlns:a16="http://schemas.microsoft.com/office/drawing/2014/main" val="2128658385"/>
                    </a:ext>
                  </a:extLst>
                </a:gridCol>
                <a:gridCol w="2279800">
                  <a:extLst>
                    <a:ext uri="{9D8B030D-6E8A-4147-A177-3AD203B41FA5}">
                      <a16:colId xmlns:a16="http://schemas.microsoft.com/office/drawing/2014/main" val="3264631523"/>
                    </a:ext>
                  </a:extLst>
                </a:gridCol>
              </a:tblGrid>
              <a:tr h="415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CV (K-fold Cross Validation Process)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0790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06184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2584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16800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0988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6196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44893"/>
                  </a:ext>
                </a:extLst>
              </a:tr>
              <a:tr h="240950">
                <a:tc gridSpan="2">
                  <a:txBody>
                    <a:bodyPr/>
                    <a:lstStyle/>
                    <a:p>
                      <a:pPr algn="ctr"/>
                      <a:r>
                        <a:rPr lang="en-PH" sz="1400" b="1" dirty="0"/>
                        <a:t>CPU times: </a:t>
                      </a:r>
                      <a:r>
                        <a:rPr lang="en-PH" sz="1400" dirty="0"/>
                        <a:t>user 13.7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sys: 12.6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total: 26.3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 </a:t>
                      </a:r>
                      <a:r>
                        <a:rPr lang="en-PH" sz="1400" b="1" dirty="0"/>
                        <a:t>Wall time: </a:t>
                      </a:r>
                      <a:r>
                        <a:rPr lang="en-PH" sz="1400" dirty="0"/>
                        <a:t>42 </a:t>
                      </a:r>
                      <a:r>
                        <a:rPr lang="en-PH" sz="1400" dirty="0" err="1"/>
                        <a:t>ms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111099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</a:t>
            </a:r>
            <a:r>
              <a:rPr lang="en-US" sz="3600" b="1" dirty="0" err="1">
                <a:solidFill>
                  <a:srgbClr val="002060"/>
                </a:solidFill>
              </a:rPr>
              <a:t>RandomForest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br>
              <a:rPr lang="en-US" sz="36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Ensemble learning method | Multiple Decision Trees -&gt; Combine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D01F44-DF10-D44B-9F9D-BFD77A3DABEA}"/>
              </a:ext>
            </a:extLst>
          </p:cNvPr>
          <p:cNvSpPr txBox="1"/>
          <p:nvPr/>
        </p:nvSpPr>
        <p:spPr>
          <a:xfrm>
            <a:off x="6096000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https://scikit-</a:t>
            </a:r>
            <a:r>
              <a:rPr lang="en-US" sz="1100" dirty="0" err="1"/>
              <a:t>learn.org</a:t>
            </a:r>
            <a:r>
              <a:rPr lang="en-US" sz="1100" dirty="0"/>
              <a:t>/stable/modules/generated/</a:t>
            </a:r>
            <a:r>
              <a:rPr lang="en-US" sz="1100" dirty="0" err="1"/>
              <a:t>sklearn.ensemble.RandomForestClassifier.html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4EB01-5391-FD4A-A6EC-819F7314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6379" y="1281285"/>
            <a:ext cx="6790201" cy="158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5F032-117B-8E4C-8E26-9052D9965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7700" y="3586651"/>
            <a:ext cx="10798986" cy="1780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B56C9C-23A8-C644-ADDF-321B9FAABEAE}"/>
              </a:ext>
            </a:extLst>
          </p:cNvPr>
          <p:cNvSpPr txBox="1"/>
          <p:nvPr/>
        </p:nvSpPr>
        <p:spPr>
          <a:xfrm>
            <a:off x="647700" y="425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B3BE86-C3FF-4440-9AAE-A9C7F0085815}"/>
              </a:ext>
            </a:extLst>
          </p:cNvPr>
          <p:cNvGraphicFramePr>
            <a:graphicFrameLocks noGrp="1"/>
          </p:cNvGraphicFramePr>
          <p:nvPr/>
        </p:nvGraphicFramePr>
        <p:xfrm>
          <a:off x="7291968" y="615823"/>
          <a:ext cx="428566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869">
                  <a:extLst>
                    <a:ext uri="{9D8B030D-6E8A-4147-A177-3AD203B41FA5}">
                      <a16:colId xmlns:a16="http://schemas.microsoft.com/office/drawing/2014/main" val="2128658385"/>
                    </a:ext>
                  </a:extLst>
                </a:gridCol>
                <a:gridCol w="2279800">
                  <a:extLst>
                    <a:ext uri="{9D8B030D-6E8A-4147-A177-3AD203B41FA5}">
                      <a16:colId xmlns:a16="http://schemas.microsoft.com/office/drawing/2014/main" val="3264631523"/>
                    </a:ext>
                  </a:extLst>
                </a:gridCol>
              </a:tblGrid>
              <a:tr h="415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CV (K-fold Cross Validation Process)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0790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06184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2584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16800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0988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6196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44893"/>
                  </a:ext>
                </a:extLst>
              </a:tr>
              <a:tr h="240950">
                <a:tc gridSpan="2">
                  <a:txBody>
                    <a:bodyPr/>
                    <a:lstStyle/>
                    <a:p>
                      <a:pPr algn="ctr"/>
                      <a:r>
                        <a:rPr lang="en-PH" sz="1400" b="1" dirty="0"/>
                        <a:t>CPU times: </a:t>
                      </a:r>
                      <a:r>
                        <a:rPr lang="en-PH" sz="1400" dirty="0"/>
                        <a:t>user 283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sys: 15.6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total: 299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 Wall </a:t>
                      </a:r>
                      <a:r>
                        <a:rPr lang="en-PH" sz="1400" b="1" dirty="0"/>
                        <a:t>time:</a:t>
                      </a:r>
                      <a:r>
                        <a:rPr lang="en-PH" sz="1400" dirty="0"/>
                        <a:t> 310 </a:t>
                      </a:r>
                      <a:r>
                        <a:rPr lang="en-PH" sz="1400" dirty="0" err="1"/>
                        <a:t>ms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6079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98489A8-70B9-6644-BBF3-F4C8D42A3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5648737"/>
            <a:ext cx="7150100" cy="96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CCFB9-8F6B-3949-B5FB-95F2B8D6E816}"/>
              </a:ext>
            </a:extLst>
          </p:cNvPr>
          <p:cNvSpPr txBox="1"/>
          <p:nvPr/>
        </p:nvSpPr>
        <p:spPr>
          <a:xfrm>
            <a:off x="647700" y="5392049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36045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111099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Logistic Regression</a:t>
            </a:r>
            <a:br>
              <a:rPr lang="en-US" sz="36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Linear model | Sigmoid function –&gt; P()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D01F44-DF10-D44B-9F9D-BFD77A3DABEA}"/>
              </a:ext>
            </a:extLst>
          </p:cNvPr>
          <p:cNvSpPr txBox="1"/>
          <p:nvPr/>
        </p:nvSpPr>
        <p:spPr>
          <a:xfrm>
            <a:off x="6096000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https://scikit-</a:t>
            </a:r>
            <a:r>
              <a:rPr lang="en-US" sz="1100" dirty="0" err="1"/>
              <a:t>learn.org</a:t>
            </a:r>
            <a:r>
              <a:rPr lang="en-US" sz="1100" dirty="0"/>
              <a:t>/stable/modules/generated/</a:t>
            </a:r>
            <a:r>
              <a:rPr lang="en-US" sz="1100" dirty="0" err="1"/>
              <a:t>sklearn.linear_model.LogisticRegression.html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4EB01-5391-FD4A-A6EC-819F7314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6379" y="1353882"/>
            <a:ext cx="6790201" cy="1018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5F032-117B-8E4C-8E26-9052D9965E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6293" y="3566087"/>
            <a:ext cx="10721990" cy="1780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B56C9C-23A8-C644-ADDF-321B9FAABEAE}"/>
              </a:ext>
            </a:extLst>
          </p:cNvPr>
          <p:cNvSpPr txBox="1"/>
          <p:nvPr/>
        </p:nvSpPr>
        <p:spPr>
          <a:xfrm>
            <a:off x="647700" y="425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B3BE86-C3FF-4440-9AAE-A9C7F0085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685456"/>
              </p:ext>
            </p:extLst>
          </p:nvPr>
        </p:nvGraphicFramePr>
        <p:xfrm>
          <a:off x="7291968" y="615823"/>
          <a:ext cx="428566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869">
                  <a:extLst>
                    <a:ext uri="{9D8B030D-6E8A-4147-A177-3AD203B41FA5}">
                      <a16:colId xmlns:a16="http://schemas.microsoft.com/office/drawing/2014/main" val="2128658385"/>
                    </a:ext>
                  </a:extLst>
                </a:gridCol>
                <a:gridCol w="2279800">
                  <a:extLst>
                    <a:ext uri="{9D8B030D-6E8A-4147-A177-3AD203B41FA5}">
                      <a16:colId xmlns:a16="http://schemas.microsoft.com/office/drawing/2014/main" val="3264631523"/>
                    </a:ext>
                  </a:extLst>
                </a:gridCol>
              </a:tblGrid>
              <a:tr h="4158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CV (K-fold Cross Validation Process)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0790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06184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2584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16800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09886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61962"/>
                  </a:ext>
                </a:extLst>
              </a:tr>
              <a:tr h="2409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44893"/>
                  </a:ext>
                </a:extLst>
              </a:tr>
              <a:tr h="240950">
                <a:tc gridSpan="2">
                  <a:txBody>
                    <a:bodyPr/>
                    <a:lstStyle/>
                    <a:p>
                      <a:pPr algn="ctr"/>
                      <a:r>
                        <a:rPr lang="en-PH" sz="1400" b="1" dirty="0"/>
                        <a:t>CPU times: </a:t>
                      </a:r>
                      <a:r>
                        <a:rPr lang="en-PH" sz="1400" dirty="0"/>
                        <a:t>user 17.7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sys: 13.8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, total: 31.5 </a:t>
                      </a:r>
                      <a:r>
                        <a:rPr lang="en-PH" sz="1400" dirty="0" err="1"/>
                        <a:t>ms</a:t>
                      </a:r>
                      <a:r>
                        <a:rPr lang="en-PH" sz="1400" dirty="0"/>
                        <a:t> </a:t>
                      </a:r>
                      <a:r>
                        <a:rPr lang="en-PH" sz="1400" b="1" dirty="0"/>
                        <a:t>Wall time: </a:t>
                      </a:r>
                      <a:r>
                        <a:rPr lang="en-PH" sz="1400" dirty="0"/>
                        <a:t>38.9 </a:t>
                      </a:r>
                      <a:r>
                        <a:rPr lang="en-PH" sz="1400" dirty="0" err="1"/>
                        <a:t>ms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607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EC8405-E212-0846-BC49-7CD7E764F416}"/>
              </a:ext>
            </a:extLst>
          </p:cNvPr>
          <p:cNvSpPr txBox="1"/>
          <p:nvPr/>
        </p:nvSpPr>
        <p:spPr>
          <a:xfrm>
            <a:off x="718341" y="5312042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B9D03-2EBA-0145-AA59-102BDFB1F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93" y="5621755"/>
            <a:ext cx="7162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111099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Learning Models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D01F44-DF10-D44B-9F9D-BFD77A3DABEA}"/>
              </a:ext>
            </a:extLst>
          </p:cNvPr>
          <p:cNvSpPr txBox="1"/>
          <p:nvPr/>
        </p:nvSpPr>
        <p:spPr>
          <a:xfrm>
            <a:off x="4447309" y="6596390"/>
            <a:ext cx="77446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/plot_svm_kernels.html#sphx-glr-auto-examples-svm-plot-svm-kernels-py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56C9C-23A8-C644-ADDF-321B9FAABEAE}"/>
              </a:ext>
            </a:extLst>
          </p:cNvPr>
          <p:cNvSpPr txBox="1"/>
          <p:nvPr/>
        </p:nvSpPr>
        <p:spPr>
          <a:xfrm>
            <a:off x="647700" y="425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B3BE86-C3FF-4440-9AAE-A9C7F0085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55661"/>
              </p:ext>
            </p:extLst>
          </p:nvPr>
        </p:nvGraphicFramePr>
        <p:xfrm>
          <a:off x="256379" y="1721113"/>
          <a:ext cx="6596567" cy="4282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371">
                  <a:extLst>
                    <a:ext uri="{9D8B030D-6E8A-4147-A177-3AD203B41FA5}">
                      <a16:colId xmlns:a16="http://schemas.microsoft.com/office/drawing/2014/main" val="2128658385"/>
                    </a:ext>
                  </a:extLst>
                </a:gridCol>
                <a:gridCol w="1351799">
                  <a:extLst>
                    <a:ext uri="{9D8B030D-6E8A-4147-A177-3AD203B41FA5}">
                      <a16:colId xmlns:a16="http://schemas.microsoft.com/office/drawing/2014/main" val="3264631523"/>
                    </a:ext>
                  </a:extLst>
                </a:gridCol>
                <a:gridCol w="1351799">
                  <a:extLst>
                    <a:ext uri="{9D8B030D-6E8A-4147-A177-3AD203B41FA5}">
                      <a16:colId xmlns:a16="http://schemas.microsoft.com/office/drawing/2014/main" val="3870839240"/>
                    </a:ext>
                  </a:extLst>
                </a:gridCol>
                <a:gridCol w="1351799">
                  <a:extLst>
                    <a:ext uri="{9D8B030D-6E8A-4147-A177-3AD203B41FA5}">
                      <a16:colId xmlns:a16="http://schemas.microsoft.com/office/drawing/2014/main" val="2969248828"/>
                    </a:ext>
                  </a:extLst>
                </a:gridCol>
                <a:gridCol w="1351799">
                  <a:extLst>
                    <a:ext uri="{9D8B030D-6E8A-4147-A177-3AD203B41FA5}">
                      <a16:colId xmlns:a16="http://schemas.microsoft.com/office/drawing/2014/main" val="228571848"/>
                    </a:ext>
                  </a:extLst>
                </a:gridCol>
              </a:tblGrid>
              <a:tr h="10804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CV (K-fold Cross Validation Process)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0790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06184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25846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16800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09886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561962"/>
                  </a:ext>
                </a:extLst>
              </a:tr>
              <a:tr h="59252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Standard Deviation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4489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Wall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35.8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42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310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38.9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949117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Test dataset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2492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0FBE87A-9077-304D-8C75-935D2FB9CA58}"/>
              </a:ext>
            </a:extLst>
          </p:cNvPr>
          <p:cNvSpPr txBox="1"/>
          <p:nvPr/>
        </p:nvSpPr>
        <p:spPr>
          <a:xfrm>
            <a:off x="7426035" y="1399450"/>
            <a:ext cx="4253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terms of mean accuracy, logistic regression is better than the other three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terms of time, SVM is the fastest while Random Forest is the slowest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54920-34BC-674E-A243-1751F4A1E6A7}"/>
              </a:ext>
            </a:extLst>
          </p:cNvPr>
          <p:cNvSpPr txBox="1"/>
          <p:nvPr/>
        </p:nvSpPr>
        <p:spPr>
          <a:xfrm>
            <a:off x="614364" y="1080188"/>
            <a:ext cx="65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 2. </a:t>
            </a:r>
            <a:r>
              <a:rPr lang="en-US" dirty="0"/>
              <a:t>Summary of the four algorithm in terms of modeling accuracies and time on the iris dataset.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E436A-99C8-3E40-AF60-16F7A3EE4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323" y="3266343"/>
            <a:ext cx="3744768" cy="970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22F5A-A75B-6E49-B3B9-091401F4FCF0}"/>
              </a:ext>
            </a:extLst>
          </p:cNvPr>
          <p:cNvSpPr txBox="1"/>
          <p:nvPr/>
        </p:nvSpPr>
        <p:spPr>
          <a:xfrm>
            <a:off x="7074620" y="4278495"/>
            <a:ext cx="4724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Due to </a:t>
            </a:r>
            <a:r>
              <a:rPr lang="en-PH" dirty="0">
                <a:solidFill>
                  <a:srgbClr val="000000"/>
                </a:solidFill>
                <a:latin typeface="-webkit-standard"/>
              </a:rPr>
              <a:t>~120-150 samples, </a:t>
            </a:r>
            <a:r>
              <a:rPr lang="en-PH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O(n</a:t>
            </a:r>
            <a:r>
              <a:rPr lang="en-PH" b="0" i="0" u="none" strike="noStrike" baseline="30000" dirty="0">
                <a:solidFill>
                  <a:srgbClr val="000000"/>
                </a:solidFill>
                <a:effectLst/>
                <a:latin typeface="-webkit-standard"/>
              </a:rPr>
              <a:t>2</a:t>
            </a:r>
            <a:r>
              <a:rPr lang="en-PH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 complexity of SVM training does not result in a long computation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81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Confusion Matrix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718341" y="6277488"/>
            <a:ext cx="1073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4.  </a:t>
            </a:r>
            <a:r>
              <a:rPr lang="en-US" dirty="0"/>
              <a:t>(a) Confusion matrix and (b) error locations of the different models on iris dataset.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4C0DA-B729-3E4A-A527-2A3B3AD0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3" y="2079635"/>
            <a:ext cx="3782592" cy="40717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B1987C-BE2C-A448-93B1-78A1F13EB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18279"/>
              </p:ext>
            </p:extLst>
          </p:nvPr>
        </p:nvGraphicFramePr>
        <p:xfrm>
          <a:off x="1249152" y="890718"/>
          <a:ext cx="2290458" cy="106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918">
                  <a:extLst>
                    <a:ext uri="{9D8B030D-6E8A-4147-A177-3AD203B41FA5}">
                      <a16:colId xmlns:a16="http://schemas.microsoft.com/office/drawing/2014/main" val="1733097617"/>
                    </a:ext>
                  </a:extLst>
                </a:gridCol>
                <a:gridCol w="484505">
                  <a:extLst>
                    <a:ext uri="{9D8B030D-6E8A-4147-A177-3AD203B41FA5}">
                      <a16:colId xmlns:a16="http://schemas.microsoft.com/office/drawing/2014/main" val="4008292023"/>
                    </a:ext>
                  </a:extLst>
                </a:gridCol>
                <a:gridCol w="632143">
                  <a:extLst>
                    <a:ext uri="{9D8B030D-6E8A-4147-A177-3AD203B41FA5}">
                      <a16:colId xmlns:a16="http://schemas.microsoft.com/office/drawing/2014/main" val="1271177499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2607057675"/>
                    </a:ext>
                  </a:extLst>
                </a:gridCol>
              </a:tblGrid>
              <a:tr h="26569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Setosa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Versicolor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virginica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561191"/>
                  </a:ext>
                </a:extLst>
              </a:tr>
              <a:tr h="265693"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setosa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61643"/>
                  </a:ext>
                </a:extLst>
              </a:tr>
              <a:tr h="265693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versicolor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39324"/>
                  </a:ext>
                </a:extLst>
              </a:tr>
              <a:tr h="265693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virginica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1745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6880F8-7CB4-344E-8213-274D7E312332}"/>
              </a:ext>
            </a:extLst>
          </p:cNvPr>
          <p:cNvSpPr txBox="1"/>
          <p:nvPr/>
        </p:nvSpPr>
        <p:spPr>
          <a:xfrm>
            <a:off x="614363" y="845751"/>
            <a:ext cx="634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Format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75440-14D5-9644-9AA9-79A9FD712948}"/>
              </a:ext>
            </a:extLst>
          </p:cNvPr>
          <p:cNvSpPr txBox="1"/>
          <p:nvPr/>
        </p:nvSpPr>
        <p:spPr>
          <a:xfrm>
            <a:off x="5708146" y="5675659"/>
            <a:ext cx="552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All models have prediction errors on virginica and versicolor</a:t>
            </a: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17C23DB0-4F9B-BE47-A9F4-54719596B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009013"/>
              </p:ext>
            </p:extLst>
          </p:nvPr>
        </p:nvGraphicFramePr>
        <p:xfrm>
          <a:off x="5223313" y="1147116"/>
          <a:ext cx="6497631" cy="4228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563">
                  <a:extLst>
                    <a:ext uri="{9D8B030D-6E8A-4147-A177-3AD203B41FA5}">
                      <a16:colId xmlns:a16="http://schemas.microsoft.com/office/drawing/2014/main" val="2121468542"/>
                    </a:ext>
                  </a:extLst>
                </a:gridCol>
                <a:gridCol w="1085383">
                  <a:extLst>
                    <a:ext uri="{9D8B030D-6E8A-4147-A177-3AD203B41FA5}">
                      <a16:colId xmlns:a16="http://schemas.microsoft.com/office/drawing/2014/main" val="1474515261"/>
                    </a:ext>
                  </a:extLst>
                </a:gridCol>
                <a:gridCol w="1046233">
                  <a:extLst>
                    <a:ext uri="{9D8B030D-6E8A-4147-A177-3AD203B41FA5}">
                      <a16:colId xmlns:a16="http://schemas.microsoft.com/office/drawing/2014/main" val="4126485025"/>
                    </a:ext>
                  </a:extLst>
                </a:gridCol>
                <a:gridCol w="1064875">
                  <a:extLst>
                    <a:ext uri="{9D8B030D-6E8A-4147-A177-3AD203B41FA5}">
                      <a16:colId xmlns:a16="http://schemas.microsoft.com/office/drawing/2014/main" val="1816469993"/>
                    </a:ext>
                  </a:extLst>
                </a:gridCol>
                <a:gridCol w="1025726">
                  <a:extLst>
                    <a:ext uri="{9D8B030D-6E8A-4147-A177-3AD203B41FA5}">
                      <a16:colId xmlns:a16="http://schemas.microsoft.com/office/drawing/2014/main" val="3863761071"/>
                    </a:ext>
                  </a:extLst>
                </a:gridCol>
                <a:gridCol w="1590851">
                  <a:extLst>
                    <a:ext uri="{9D8B030D-6E8A-4147-A177-3AD203B41FA5}">
                      <a16:colId xmlns:a16="http://schemas.microsoft.com/office/drawing/2014/main" val="2034004278"/>
                    </a:ext>
                  </a:extLst>
                </a:gridCol>
              </a:tblGrid>
              <a:tr h="51504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dirty="0">
                          <a:solidFill>
                            <a:schemeClr val="tx1"/>
                          </a:solidFill>
                          <a:effectLst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dirty="0" err="1">
                          <a:solidFill>
                            <a:schemeClr val="tx1"/>
                          </a:solidFill>
                          <a:effectLst/>
                        </a:rPr>
                        <a:t>Sepal.Length</a:t>
                      </a:r>
                      <a:endParaRPr lang="en-PH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dirty="0" err="1">
                          <a:solidFill>
                            <a:schemeClr val="tx1"/>
                          </a:solidFill>
                          <a:effectLst/>
                        </a:rPr>
                        <a:t>Sepal.Width</a:t>
                      </a:r>
                      <a:endParaRPr lang="en-PH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dirty="0" err="1">
                          <a:solidFill>
                            <a:schemeClr val="tx1"/>
                          </a:solidFill>
                          <a:effectLst/>
                        </a:rPr>
                        <a:t>Petal.Length</a:t>
                      </a:r>
                      <a:endParaRPr lang="en-PH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dirty="0" err="1">
                          <a:solidFill>
                            <a:schemeClr val="tx1"/>
                          </a:solidFill>
                          <a:effectLst/>
                        </a:rPr>
                        <a:t>Petal.Width</a:t>
                      </a:r>
                      <a:endParaRPr lang="en-PH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dirty="0">
                          <a:solidFill>
                            <a:schemeClr val="tx1"/>
                          </a:solidFill>
                          <a:effectLst/>
                        </a:rPr>
                        <a:t>Species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335958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134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virginica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54685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139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4.8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virginica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800055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dirty="0">
                          <a:solidFill>
                            <a:schemeClr val="tx1"/>
                          </a:solidFill>
                          <a:effectLst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versicolor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76739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4.8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versicolor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613650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2.7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dirty="0">
                          <a:solidFill>
                            <a:schemeClr val="tx1"/>
                          </a:solidFill>
                          <a:effectLst/>
                        </a:rPr>
                        <a:t>versicolor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654366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135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5.6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virginica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30283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virginica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43548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6.3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dirty="0">
                          <a:solidFill>
                            <a:schemeClr val="tx1"/>
                          </a:solidFill>
                          <a:effectLst/>
                        </a:rPr>
                        <a:t>4.9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dirty="0">
                          <a:solidFill>
                            <a:schemeClr val="tx1"/>
                          </a:solidFill>
                          <a:effectLst/>
                        </a:rPr>
                        <a:t>versicolor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526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A709612-DFCA-5641-9B97-F5CF0F007B9B}"/>
              </a:ext>
            </a:extLst>
          </p:cNvPr>
          <p:cNvSpPr txBox="1"/>
          <p:nvPr/>
        </p:nvSpPr>
        <p:spPr>
          <a:xfrm>
            <a:off x="304800" y="13716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45BB7-32B7-764D-BE7B-FAF96DCF646F}"/>
              </a:ext>
            </a:extLst>
          </p:cNvPr>
          <p:cNvSpPr txBox="1"/>
          <p:nvPr/>
        </p:nvSpPr>
        <p:spPr>
          <a:xfrm>
            <a:off x="4586355" y="110415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0B2EF9-3D05-404E-B4F0-1EC5A0BC9508}"/>
              </a:ext>
            </a:extLst>
          </p:cNvPr>
          <p:cNvSpPr txBox="1"/>
          <p:nvPr/>
        </p:nvSpPr>
        <p:spPr>
          <a:xfrm>
            <a:off x="6661151" y="734368"/>
            <a:ext cx="362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Prediction Error Locations</a:t>
            </a:r>
          </a:p>
        </p:txBody>
      </p:sp>
    </p:spTree>
    <p:extLst>
      <p:ext uri="{BB962C8B-B14F-4D97-AF65-F5344CB8AC3E}">
        <p14:creationId xmlns:p14="http://schemas.microsoft.com/office/powerpoint/2010/main" val="146550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E7B449-5F6C-FE4E-B000-3A0A3ECE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8078"/>
            <a:ext cx="5867400" cy="1212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29D7D-5294-904C-9BCE-A490F82B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34" y="3937800"/>
            <a:ext cx="4827732" cy="26021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03414E-0CF3-4C41-997A-0C9D9B24F234}"/>
              </a:ext>
            </a:extLst>
          </p:cNvPr>
          <p:cNvGrpSpPr/>
          <p:nvPr/>
        </p:nvGrpSpPr>
        <p:grpSpPr>
          <a:xfrm>
            <a:off x="228600" y="2262719"/>
            <a:ext cx="5756564" cy="1314961"/>
            <a:chOff x="457200" y="2089150"/>
            <a:chExt cx="7315200" cy="1612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6C0B3B-35DA-0342-A665-2C0436920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700" y="3129972"/>
              <a:ext cx="7188200" cy="57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8B02-492F-2D46-9FAE-3A65E502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2089150"/>
              <a:ext cx="7315200" cy="10541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C3A12C-E411-394A-8A7E-698869079B84}"/>
              </a:ext>
            </a:extLst>
          </p:cNvPr>
          <p:cNvSpPr txBox="1"/>
          <p:nvPr/>
        </p:nvSpPr>
        <p:spPr>
          <a:xfrm>
            <a:off x="228600" y="1706382"/>
            <a:ext cx="19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Referring to petals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9B2E2F-F3D5-4243-AECE-EBB387721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248" y="1513744"/>
            <a:ext cx="4827733" cy="748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BC152-87FD-BA49-91C0-4FDF25524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200" y="2469696"/>
            <a:ext cx="3905828" cy="1215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4A0F79-229A-F24C-A345-52D6F7180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493" y="3822172"/>
            <a:ext cx="3818535" cy="2026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FDA38F-5D1C-2C49-8802-C2648DE5B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0874" y="5943691"/>
            <a:ext cx="3038479" cy="748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 descr="R (programming language) - Wikipedia">
            <a:extLst>
              <a:ext uri="{FF2B5EF4-FFF2-40B4-BE49-F238E27FC236}">
                <a16:creationId xmlns:a16="http://schemas.microsoft.com/office/drawing/2014/main" id="{2DB9A73D-1680-7347-8DC4-628FFA76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11" y="5943691"/>
            <a:ext cx="858245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103B1E-FBDB-6648-A6BA-C1FED0EC1A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5356" y="160604"/>
            <a:ext cx="2930886" cy="12585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40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Overfitting/Underfitting Cases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809955" y="6155755"/>
            <a:ext cx="1073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Possible cases of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B020E-5085-904A-91FF-5D656ADC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901" y="2363838"/>
            <a:ext cx="3022409" cy="2595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BD4DE-2106-7741-A628-F1FD53C17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379" y="2363838"/>
            <a:ext cx="4206399" cy="2457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6D056-F926-1948-BF7C-988944387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795" y="2363838"/>
            <a:ext cx="3022409" cy="24570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D36BC0-ADDA-6B4C-802B-7033C8BC4E80}"/>
              </a:ext>
            </a:extLst>
          </p:cNvPr>
          <p:cNvSpPr txBox="1"/>
          <p:nvPr/>
        </p:nvSpPr>
        <p:spPr>
          <a:xfrm>
            <a:off x="80817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codingnomads.com</a:t>
            </a:r>
            <a:r>
              <a:rPr lang="en-US" sz="1400" dirty="0"/>
              <a:t>/validation-learning-curve-overfitting-and-underfitting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6FD4B-8CD7-F349-B035-0845E64DDCCA}"/>
              </a:ext>
            </a:extLst>
          </p:cNvPr>
          <p:cNvSpPr txBox="1"/>
          <p:nvPr/>
        </p:nvSpPr>
        <p:spPr>
          <a:xfrm>
            <a:off x="4665612" y="5362482"/>
            <a:ext cx="3022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 fails to learn from the training data effectively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93E51-7EF7-104B-B07C-A5405F178B48}"/>
              </a:ext>
            </a:extLst>
          </p:cNvPr>
          <p:cNvSpPr txBox="1"/>
          <p:nvPr/>
        </p:nvSpPr>
        <p:spPr>
          <a:xfrm>
            <a:off x="311821" y="5362482"/>
            <a:ext cx="3230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 performs well on the training data but generalizes poorly to unseen data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257348-5F2D-124C-A360-2BFD869F9A28}"/>
              </a:ext>
            </a:extLst>
          </p:cNvPr>
          <p:cNvSpPr txBox="1"/>
          <p:nvPr/>
        </p:nvSpPr>
        <p:spPr>
          <a:xfrm>
            <a:off x="8876141" y="5211885"/>
            <a:ext cx="1911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Less variance and higher training accuracy</a:t>
            </a:r>
          </a:p>
        </p:txBody>
      </p:sp>
    </p:spTree>
    <p:extLst>
      <p:ext uri="{BB962C8B-B14F-4D97-AF65-F5344CB8AC3E}">
        <p14:creationId xmlns:p14="http://schemas.microsoft.com/office/powerpoint/2010/main" val="330682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Overfitting/Underfitting Cases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843918" y="6428342"/>
            <a:ext cx="1073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5. </a:t>
            </a:r>
            <a:r>
              <a:rPr lang="en-US" dirty="0"/>
              <a:t>Learning Curves of the four different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396AD-98F3-C947-95D7-5C8C33408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8" y="794329"/>
            <a:ext cx="5057501" cy="2713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F3E49-ED27-C54B-90E6-447D90DE3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169" y="794329"/>
            <a:ext cx="5057502" cy="2697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A708C-E9C8-B245-83DF-559806D41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17" y="3650114"/>
            <a:ext cx="5057502" cy="2635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46F9B-FC97-B044-85C7-D2A42A230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37" y="3650114"/>
            <a:ext cx="4960245" cy="2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8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FEATURE ENGINEERING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520132" y="5429999"/>
            <a:ext cx="5286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6. </a:t>
            </a:r>
            <a:r>
              <a:rPr lang="en-US" sz="1400" dirty="0"/>
              <a:t>Feature Importance based on Random Forest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A1D27-AEBA-8B4A-9FC0-A2BC7546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24" y="1949010"/>
            <a:ext cx="5682459" cy="3415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EE2E9F-6242-2748-89B6-CCA8F56CE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042" y="825501"/>
            <a:ext cx="5125580" cy="3677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E14F6-409A-2940-AFC5-155CEB85E165}"/>
              </a:ext>
            </a:extLst>
          </p:cNvPr>
          <p:cNvSpPr txBox="1"/>
          <p:nvPr/>
        </p:nvSpPr>
        <p:spPr>
          <a:xfrm>
            <a:off x="6810042" y="4349216"/>
            <a:ext cx="99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Recall Fig.1</a:t>
            </a:r>
          </a:p>
        </p:txBody>
      </p:sp>
    </p:spTree>
    <p:extLst>
      <p:ext uri="{BB962C8B-B14F-4D97-AF65-F5344CB8AC3E}">
        <p14:creationId xmlns:p14="http://schemas.microsoft.com/office/powerpoint/2010/main" val="183786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A8A1F2-D38B-3F45-A410-48BD7468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846926"/>
            <a:ext cx="9144000" cy="1806286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Objectives: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To identify features that distinguish </a:t>
            </a:r>
            <a:r>
              <a:rPr lang="en-US" sz="1800" i="1" dirty="0"/>
              <a:t>Iris </a:t>
            </a:r>
            <a:r>
              <a:rPr lang="en-US" sz="1800" i="1" dirty="0" err="1"/>
              <a:t>setosa</a:t>
            </a:r>
            <a:r>
              <a:rPr lang="en-US" sz="1800" dirty="0"/>
              <a:t>, </a:t>
            </a:r>
            <a:r>
              <a:rPr lang="en-US" sz="1800" i="1" dirty="0"/>
              <a:t>versicolor</a:t>
            </a:r>
            <a:r>
              <a:rPr lang="en-US" sz="1800" dirty="0"/>
              <a:t>, and </a:t>
            </a:r>
            <a:r>
              <a:rPr lang="en-US" sz="1800" i="1" dirty="0"/>
              <a:t>virginica;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To identify features with high importance in the iris dataset when training a model; and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To determine the model that can be trained fast and predict the test dataset most accurately.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7B6249-F6B2-3E4D-8CF7-7ACA5339F8D3}"/>
              </a:ext>
            </a:extLst>
          </p:cNvPr>
          <p:cNvSpPr txBox="1">
            <a:spLocks/>
          </p:cNvSpPr>
          <p:nvPr/>
        </p:nvSpPr>
        <p:spPr>
          <a:xfrm>
            <a:off x="247000" y="204788"/>
            <a:ext cx="2553999" cy="632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9BB5322-19BC-6148-8A6F-8E51D79F5CE2}"/>
              </a:ext>
            </a:extLst>
          </p:cNvPr>
          <p:cNvSpPr txBox="1">
            <a:spLocks/>
          </p:cNvSpPr>
          <p:nvPr/>
        </p:nvSpPr>
        <p:spPr>
          <a:xfrm>
            <a:off x="381000" y="953076"/>
            <a:ext cx="7072745" cy="377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Iris dataset collected by Edgar Anderson (1935) is commonly used for data exploration and analyses</a:t>
            </a:r>
          </a:p>
          <a:p>
            <a:pPr algn="l"/>
            <a:r>
              <a:rPr lang="en-US" sz="1800" dirty="0"/>
              <a:t>Fisher, R. A. (1936) The use of multiple measurements in taxonomic problems. Annals of Eugenics, 7, Part II, 179–188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case between </a:t>
            </a:r>
            <a:r>
              <a:rPr lang="en-US" sz="1800" i="1" dirty="0"/>
              <a:t>Iris virginica </a:t>
            </a:r>
            <a:r>
              <a:rPr lang="en-US" sz="1800" dirty="0"/>
              <a:t>and </a:t>
            </a:r>
            <a:r>
              <a:rPr lang="en-US" sz="1800" i="1" dirty="0"/>
              <a:t>Iris versicolor</a:t>
            </a:r>
          </a:p>
          <a:p>
            <a:pPr algn="l"/>
            <a:endParaRPr lang="en-US" sz="1800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/>
              <a:t>Analysis methods:</a:t>
            </a:r>
          </a:p>
          <a:p>
            <a:pPr marL="342900" indent="-342900" algn="l">
              <a:buAutoNum type="arabicPeriod"/>
            </a:pPr>
            <a:r>
              <a:rPr lang="en-US" sz="1800" dirty="0"/>
              <a:t>Measures of central tendencies and dispersion (Mean, variance, etc.)</a:t>
            </a:r>
          </a:p>
          <a:p>
            <a:pPr marL="342900" indent="-342900" algn="l">
              <a:buAutoNum type="arabicPeriod"/>
            </a:pPr>
            <a:r>
              <a:rPr lang="en-US" sz="1800" dirty="0"/>
              <a:t>Dimension reduction (PCA)</a:t>
            </a:r>
          </a:p>
          <a:p>
            <a:pPr marL="342900" indent="-342900" algn="l">
              <a:buAutoNum type="arabicPeriod"/>
            </a:pPr>
            <a:r>
              <a:rPr lang="en-US" sz="1800" dirty="0"/>
              <a:t>Machine Learning algorithms (ex. Random Forest)</a:t>
            </a:r>
          </a:p>
          <a:p>
            <a:pPr algn="l"/>
            <a:endParaRPr lang="en-US" sz="1800" dirty="0"/>
          </a:p>
        </p:txBody>
      </p:sp>
      <p:pic>
        <p:nvPicPr>
          <p:cNvPr id="4098" name="Picture 2" descr="Iris virginica">
            <a:extLst>
              <a:ext uri="{FF2B5EF4-FFF2-40B4-BE49-F238E27FC236}">
                <a16:creationId xmlns:a16="http://schemas.microsoft.com/office/drawing/2014/main" id="{C376F549-2AF0-6248-932B-3E57AE0D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798" y="1259587"/>
            <a:ext cx="2607108" cy="194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B8BBA0-C3CD-164A-94B9-EA6CF083FEDC}"/>
              </a:ext>
            </a:extLst>
          </p:cNvPr>
          <p:cNvSpPr txBox="1"/>
          <p:nvPr/>
        </p:nvSpPr>
        <p:spPr>
          <a:xfrm>
            <a:off x="10106792" y="3239376"/>
            <a:ext cx="129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Iris virginica</a:t>
            </a:r>
          </a:p>
        </p:txBody>
      </p:sp>
      <p:pic>
        <p:nvPicPr>
          <p:cNvPr id="4100" name="Picture 4" descr="Iris versicolor">
            <a:extLst>
              <a:ext uri="{FF2B5EF4-FFF2-40B4-BE49-F238E27FC236}">
                <a16:creationId xmlns:a16="http://schemas.microsoft.com/office/drawing/2014/main" id="{38783194-FF08-4247-91BB-A75B41CC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344" y="3836903"/>
            <a:ext cx="2500744" cy="18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16A6A-B5FF-F842-A6A7-4BB37FC96A60}"/>
              </a:ext>
            </a:extLst>
          </p:cNvPr>
          <p:cNvSpPr txBox="1"/>
          <p:nvPr/>
        </p:nvSpPr>
        <p:spPr>
          <a:xfrm>
            <a:off x="10106792" y="5750069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Iris versicolor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32C68-F8EA-C445-9AAB-3FEA92D6C9E9}"/>
              </a:ext>
            </a:extLst>
          </p:cNvPr>
          <p:cNvSpPr txBox="1"/>
          <p:nvPr/>
        </p:nvSpPr>
        <p:spPr>
          <a:xfrm>
            <a:off x="9400798" y="6488668"/>
            <a:ext cx="28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dirty="0"/>
              <a:t>USDA Forest Service</a:t>
            </a:r>
          </a:p>
        </p:txBody>
      </p:sp>
    </p:spTree>
    <p:extLst>
      <p:ext uri="{BB962C8B-B14F-4D97-AF65-F5344CB8AC3E}">
        <p14:creationId xmlns:p14="http://schemas.microsoft.com/office/powerpoint/2010/main" val="395714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FEATURE ENGINEERING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256379" y="3534162"/>
            <a:ext cx="5286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6. </a:t>
            </a:r>
            <a:r>
              <a:rPr lang="en-US" sz="1400" dirty="0"/>
              <a:t>Feature Importance based on Random Forest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A1D27-AEBA-8B4A-9FC0-A2BC7546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82" y="919034"/>
            <a:ext cx="4194911" cy="2521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EE2E9F-6242-2748-89B6-CCA8F56CEA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38611" y="719294"/>
            <a:ext cx="3808940" cy="3122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E14F6-409A-2940-AFC5-155CEB85E165}"/>
              </a:ext>
            </a:extLst>
          </p:cNvPr>
          <p:cNvSpPr txBox="1"/>
          <p:nvPr/>
        </p:nvSpPr>
        <p:spPr>
          <a:xfrm>
            <a:off x="7504445" y="3867339"/>
            <a:ext cx="459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Figure 7. </a:t>
            </a:r>
            <a:r>
              <a:rPr lang="en-US" sz="1400" dirty="0"/>
              <a:t>Correlation Matrix of the four characteristics of </a:t>
            </a:r>
            <a:r>
              <a:rPr lang="en-US" sz="1400" i="1" dirty="0"/>
              <a:t>Iris</a:t>
            </a:r>
            <a:r>
              <a:rPr lang="en-US" sz="14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9E63E-491C-1342-BEAE-1CF52884C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858" y="4039737"/>
            <a:ext cx="3499460" cy="2510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35FBA-9B58-4946-A2CA-4D67BA24FA31}"/>
              </a:ext>
            </a:extLst>
          </p:cNvPr>
          <p:cNvSpPr txBox="1"/>
          <p:nvPr/>
        </p:nvSpPr>
        <p:spPr>
          <a:xfrm>
            <a:off x="6319837" y="511050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Sepal length is correlated to petal length and width</a:t>
            </a:r>
          </a:p>
        </p:txBody>
      </p:sp>
    </p:spTree>
    <p:extLst>
      <p:ext uri="{BB962C8B-B14F-4D97-AF65-F5344CB8AC3E}">
        <p14:creationId xmlns:p14="http://schemas.microsoft.com/office/powerpoint/2010/main" val="427922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FEATURE ENGINEERING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856492" y="4616994"/>
            <a:ext cx="5286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Figure 6. </a:t>
            </a:r>
            <a:r>
              <a:rPr lang="en-US" sz="1400" dirty="0"/>
              <a:t>Feature Importance based on Random Forest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A1D27-AEBA-8B4A-9FC0-A2BC7546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84" y="1136005"/>
            <a:ext cx="5682459" cy="3415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EE2E9F-6242-2748-89B6-CCA8F56CEA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61683" y="719294"/>
            <a:ext cx="4485868" cy="3677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E14F6-409A-2940-AFC5-155CEB85E165}"/>
              </a:ext>
            </a:extLst>
          </p:cNvPr>
          <p:cNvSpPr txBox="1"/>
          <p:nvPr/>
        </p:nvSpPr>
        <p:spPr>
          <a:xfrm>
            <a:off x="7151613" y="4396898"/>
            <a:ext cx="459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Figure 7. </a:t>
            </a:r>
            <a:r>
              <a:rPr lang="en-US" sz="1400" dirty="0"/>
              <a:t>Correlation Matrix of the four characteristics of </a:t>
            </a:r>
            <a:r>
              <a:rPr lang="en-US" sz="1400" i="1" dirty="0"/>
              <a:t>Iris</a:t>
            </a:r>
            <a:r>
              <a:rPr lang="en-US" sz="1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110AB-7DB6-764E-8063-D765CB4DB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683" y="6248400"/>
            <a:ext cx="3492500" cy="63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C55F0-6C9A-0A43-94F9-AA5DCC94C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4183" y="6273800"/>
            <a:ext cx="1346200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693F4C-0FE1-C64C-ACA5-C1CF92FFE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084" y="5104841"/>
            <a:ext cx="5383949" cy="1265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1C2478-EBB3-4E45-86C2-C717283D3CE2}"/>
              </a:ext>
            </a:extLst>
          </p:cNvPr>
          <p:cNvSpPr txBox="1"/>
          <p:nvPr/>
        </p:nvSpPr>
        <p:spPr>
          <a:xfrm>
            <a:off x="6540203" y="4728672"/>
            <a:ext cx="14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Features</a:t>
            </a:r>
          </a:p>
        </p:txBody>
      </p:sp>
    </p:spTree>
    <p:extLst>
      <p:ext uri="{BB962C8B-B14F-4D97-AF65-F5344CB8AC3E}">
        <p14:creationId xmlns:p14="http://schemas.microsoft.com/office/powerpoint/2010/main" val="359806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9BE163-FB3C-E942-872F-D04D7F801D48}"/>
              </a:ext>
            </a:extLst>
          </p:cNvPr>
          <p:cNvSpPr/>
          <p:nvPr/>
        </p:nvSpPr>
        <p:spPr>
          <a:xfrm>
            <a:off x="3366655" y="4074080"/>
            <a:ext cx="8676072" cy="2243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HYPERPARAMETER TUNING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680ED-8943-6047-941B-98A1614E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1" y="984251"/>
            <a:ext cx="4481645" cy="2899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EAEA0D-E9BD-3340-A42E-BCB4111605F3}"/>
              </a:ext>
            </a:extLst>
          </p:cNvPr>
          <p:cNvSpPr txBox="1"/>
          <p:nvPr/>
        </p:nvSpPr>
        <p:spPr>
          <a:xfrm>
            <a:off x="0" y="6489897"/>
            <a:ext cx="9491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https://scikit-</a:t>
            </a:r>
            <a:r>
              <a:rPr lang="en-US" sz="1400" dirty="0" err="1"/>
              <a:t>learn.org</a:t>
            </a:r>
            <a:r>
              <a:rPr lang="en-US" sz="1400" dirty="0"/>
              <a:t>/stable/modules/generated/</a:t>
            </a:r>
            <a:r>
              <a:rPr lang="en-US" sz="1400" dirty="0" err="1"/>
              <a:t>sklearn.model_selection.GridSearchCV.html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74493-85BA-3149-B830-2477DBA7E9AE}"/>
              </a:ext>
            </a:extLst>
          </p:cNvPr>
          <p:cNvSpPr txBox="1"/>
          <p:nvPr/>
        </p:nvSpPr>
        <p:spPr>
          <a:xfrm>
            <a:off x="5680363" y="799585"/>
            <a:ext cx="360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of </a:t>
            </a:r>
            <a:r>
              <a:rPr lang="en-US" b="1" dirty="0" err="1"/>
              <a:t>GridSearchCV</a:t>
            </a:r>
            <a:r>
              <a:rPr lang="en-US" b="1" dirty="0"/>
              <a:t> utilization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7DE8A-0A95-494B-862B-667698BF0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850" y="1263795"/>
            <a:ext cx="6108787" cy="2339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CC3CC9-6AE3-0B49-A945-E4CDA02CAA5D}"/>
              </a:ext>
            </a:extLst>
          </p:cNvPr>
          <p:cNvSpPr txBox="1"/>
          <p:nvPr/>
        </p:nvSpPr>
        <p:spPr>
          <a:xfrm>
            <a:off x="6319836" y="4086751"/>
            <a:ext cx="34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Best estimators for each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52DC0A-A48E-5B4B-8327-A6AAA1FF92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46" t="7849"/>
          <a:stretch/>
        </p:blipFill>
        <p:spPr>
          <a:xfrm>
            <a:off x="3664878" y="4544389"/>
            <a:ext cx="4643591" cy="765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CF1839-5BE9-8C47-BCFB-1A4D15CA0D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16" t="7018"/>
          <a:stretch/>
        </p:blipFill>
        <p:spPr>
          <a:xfrm>
            <a:off x="3709383" y="5448528"/>
            <a:ext cx="4348077" cy="765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A1C398-B15F-E340-9C38-977335619A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20" t="5085"/>
          <a:stretch/>
        </p:blipFill>
        <p:spPr>
          <a:xfrm>
            <a:off x="8530594" y="4485344"/>
            <a:ext cx="3512133" cy="839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178EE-F948-A14C-BD38-3633EA89A3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21"/>
          <a:stretch/>
        </p:blipFill>
        <p:spPr>
          <a:xfrm>
            <a:off x="9054374" y="5411240"/>
            <a:ext cx="2263434" cy="8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 </a:t>
            </a:r>
            <a:r>
              <a:rPr lang="en-US" sz="3200" b="1" dirty="0">
                <a:solidFill>
                  <a:srgbClr val="002060"/>
                </a:solidFill>
              </a:rPr>
              <a:t>OPTIMIZATION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83E1455-B75D-2841-92E5-A49420049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88536"/>
              </p:ext>
            </p:extLst>
          </p:nvPr>
        </p:nvGraphicFramePr>
        <p:xfrm>
          <a:off x="896181" y="2493692"/>
          <a:ext cx="35608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518">
                  <a:extLst>
                    <a:ext uri="{9D8B030D-6E8A-4147-A177-3AD203B41FA5}">
                      <a16:colId xmlns:a16="http://schemas.microsoft.com/office/drawing/2014/main" val="4235835556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639296993"/>
                    </a:ext>
                  </a:extLst>
                </a:gridCol>
                <a:gridCol w="718248">
                  <a:extLst>
                    <a:ext uri="{9D8B030D-6E8A-4147-A177-3AD203B41FA5}">
                      <a16:colId xmlns:a16="http://schemas.microsoft.com/office/drawing/2014/main" val="4242401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2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6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3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SVC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75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0321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9CD15B-1E8F-E340-A923-4A72D9D87004}"/>
              </a:ext>
            </a:extLst>
          </p:cNvPr>
          <p:cNvSpPr txBox="1"/>
          <p:nvPr/>
        </p:nvSpPr>
        <p:spPr>
          <a:xfrm>
            <a:off x="284318" y="1744221"/>
            <a:ext cx="478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Table 3. </a:t>
            </a:r>
            <a:r>
              <a:rPr lang="en-US" sz="1600" dirty="0"/>
              <a:t>Cross Validation Scores after Optimization (Feature Engineering + Hyperparameter tuning)</a:t>
            </a:r>
          </a:p>
        </p:txBody>
      </p:sp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BE1B14F7-E3BC-754E-A6F4-F73868C52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268669"/>
              </p:ext>
            </p:extLst>
          </p:nvPr>
        </p:nvGraphicFramePr>
        <p:xfrm>
          <a:off x="6596928" y="2367280"/>
          <a:ext cx="45709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148">
                  <a:extLst>
                    <a:ext uri="{9D8B030D-6E8A-4147-A177-3AD203B41FA5}">
                      <a16:colId xmlns:a16="http://schemas.microsoft.com/office/drawing/2014/main" val="4235835556"/>
                    </a:ext>
                  </a:extLst>
                </a:gridCol>
                <a:gridCol w="1249148">
                  <a:extLst>
                    <a:ext uri="{9D8B030D-6E8A-4147-A177-3AD203B41FA5}">
                      <a16:colId xmlns:a16="http://schemas.microsoft.com/office/drawing/2014/main" val="639296993"/>
                    </a:ext>
                  </a:extLst>
                </a:gridCol>
                <a:gridCol w="1164699">
                  <a:extLst>
                    <a:ext uri="{9D8B030D-6E8A-4147-A177-3AD203B41FA5}">
                      <a16:colId xmlns:a16="http://schemas.microsoft.com/office/drawing/2014/main" val="4242401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First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2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6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3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SVC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75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0321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DB41029-F233-D749-9B36-784C9E1A3452}"/>
              </a:ext>
            </a:extLst>
          </p:cNvPr>
          <p:cNvSpPr txBox="1"/>
          <p:nvPr/>
        </p:nvSpPr>
        <p:spPr>
          <a:xfrm>
            <a:off x="6432267" y="1867332"/>
            <a:ext cx="4900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Table 4. </a:t>
            </a:r>
            <a:r>
              <a:rPr lang="en-US" sz="1600" dirty="0"/>
              <a:t>Prediction Accuracies based on the test datasets</a:t>
            </a:r>
          </a:p>
        </p:txBody>
      </p:sp>
    </p:spTree>
    <p:extLst>
      <p:ext uri="{BB962C8B-B14F-4D97-AF65-F5344CB8AC3E}">
        <p14:creationId xmlns:p14="http://schemas.microsoft.com/office/powerpoint/2010/main" val="13251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CONCLUSION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A2B2D-CC9E-2648-94C9-B8983D81C944}"/>
              </a:ext>
            </a:extLst>
          </p:cNvPr>
          <p:cNvSpPr txBox="1"/>
          <p:nvPr/>
        </p:nvSpPr>
        <p:spPr>
          <a:xfrm>
            <a:off x="1422255" y="1997839"/>
            <a:ext cx="9795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Features of virginica and versicolor are almost indistinguishable, especially Sepal length and sepal width, while </a:t>
            </a:r>
            <a:r>
              <a:rPr lang="en-US" sz="2000" dirty="0" err="1"/>
              <a:t>setosa</a:t>
            </a:r>
            <a:r>
              <a:rPr lang="en-US" sz="2000" dirty="0"/>
              <a:t> is the easiest to determine;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SVM is the fastest among all the models to train while Random Forest is the slowest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Petal length and petal width are of highest feature importance;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Logistic Regression model predicted the test dataset perfectly (100%) after feature engineering and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49872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B0F641-C6EB-C644-B88C-FF347F53F728}"/>
              </a:ext>
            </a:extLst>
          </p:cNvPr>
          <p:cNvSpPr/>
          <p:nvPr/>
        </p:nvSpPr>
        <p:spPr>
          <a:xfrm>
            <a:off x="783274" y="2072546"/>
            <a:ext cx="3524343" cy="376747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2E1AF6E7-5A6A-3A4C-B426-A5C66F50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33" y="2166376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Methods: Exploration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D25C-BB3C-1149-97EE-02D18587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508" y="2325126"/>
            <a:ext cx="1790700" cy="765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002060"/>
                </a:solidFill>
              </a:rPr>
              <a:t>IRIS</a:t>
            </a:r>
            <a:br>
              <a:rPr lang="en-US" sz="2400" dirty="0"/>
            </a:br>
            <a:r>
              <a:rPr lang="en-US" sz="2400" dirty="0"/>
              <a:t>Dataset</a:t>
            </a:r>
          </a:p>
        </p:txBody>
      </p:sp>
      <p:pic>
        <p:nvPicPr>
          <p:cNvPr id="2050" name="Picture 2" descr="R (programming language) - Wikipedia">
            <a:extLst>
              <a:ext uri="{FF2B5EF4-FFF2-40B4-BE49-F238E27FC236}">
                <a16:creationId xmlns:a16="http://schemas.microsoft.com/office/drawing/2014/main" id="{DBEF37DD-1D61-4444-A047-695D51AD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2" y="60326"/>
            <a:ext cx="858245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303FE-04C7-7745-89F4-DF11705D97D7}"/>
              </a:ext>
            </a:extLst>
          </p:cNvPr>
          <p:cNvSpPr txBox="1"/>
          <p:nvPr/>
        </p:nvSpPr>
        <p:spPr>
          <a:xfrm>
            <a:off x="1159896" y="4107461"/>
            <a:ext cx="2933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Characteristics (centimeters)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Sepal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Sepal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Petal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Petal 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B0CCE-C002-A64B-B676-7868A7609895}"/>
              </a:ext>
            </a:extLst>
          </p:cNvPr>
          <p:cNvSpPr txBox="1"/>
          <p:nvPr/>
        </p:nvSpPr>
        <p:spPr>
          <a:xfrm>
            <a:off x="1116239" y="3184131"/>
            <a:ext cx="2858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measurements of…</a:t>
            </a:r>
          </a:p>
          <a:p>
            <a:pPr algn="ctr"/>
            <a:r>
              <a:rPr lang="en-US" i="1" dirty="0"/>
              <a:t>Iris </a:t>
            </a:r>
            <a:r>
              <a:rPr lang="en-US" i="1" dirty="0" err="1"/>
              <a:t>setosa</a:t>
            </a:r>
            <a:r>
              <a:rPr lang="en-US" i="1" dirty="0"/>
              <a:t> , Iris versicolor,</a:t>
            </a:r>
            <a:r>
              <a:rPr lang="en-US" dirty="0"/>
              <a:t> and </a:t>
            </a:r>
            <a:r>
              <a:rPr lang="en-US" i="1" dirty="0"/>
              <a:t>Iris virginica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AF4738-48F4-8243-8F1B-AB8FFFE54BC1}"/>
              </a:ext>
            </a:extLst>
          </p:cNvPr>
          <p:cNvSpPr/>
          <p:nvPr/>
        </p:nvSpPr>
        <p:spPr>
          <a:xfrm>
            <a:off x="7531822" y="1130879"/>
            <a:ext cx="3524343" cy="1768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Measures of central tendencies and dispersion &amp; distribution</a:t>
            </a:r>
          </a:p>
          <a:p>
            <a:r>
              <a:rPr lang="en-US" b="1" dirty="0">
                <a:solidFill>
                  <a:schemeClr val="tx1"/>
                </a:solidFill>
              </a:rPr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reshape2 v 1.4.4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ggplot2 v.3.5.1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gridExtra</a:t>
            </a:r>
            <a:r>
              <a:rPr lang="en-US" dirty="0">
                <a:solidFill>
                  <a:schemeClr val="tx1"/>
                </a:solidFill>
              </a:rPr>
              <a:t> v2.3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A12733-C2B6-6E49-8EB3-0B2BE4F472FE}"/>
              </a:ext>
            </a:extLst>
          </p:cNvPr>
          <p:cNvSpPr/>
          <p:nvPr/>
        </p:nvSpPr>
        <p:spPr>
          <a:xfrm>
            <a:off x="6936149" y="4246348"/>
            <a:ext cx="4715691" cy="19807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Dimensionality reduction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Principal Component Analysis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stats::</a:t>
            </a:r>
            <a:r>
              <a:rPr lang="en-US" dirty="0" err="1">
                <a:solidFill>
                  <a:schemeClr val="tx1"/>
                </a:solidFill>
              </a:rPr>
              <a:t>prcomp</a:t>
            </a:r>
            <a:r>
              <a:rPr lang="en-US" dirty="0">
                <a:solidFill>
                  <a:schemeClr val="tx1"/>
                </a:solidFill>
              </a:rPr>
              <a:t>() stats/base v4.3.3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t-distributed Stochastic Neighbor Embedding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Rtsne</a:t>
            </a:r>
            <a:r>
              <a:rPr lang="en-US" dirty="0">
                <a:solidFill>
                  <a:schemeClr val="tx1"/>
                </a:solidFill>
              </a:rPr>
              <a:t> v0.17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D42599D-C665-194E-A636-2E784D065F86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307617" y="2015117"/>
            <a:ext cx="3224205" cy="1941166"/>
          </a:xfrm>
          <a:prstGeom prst="bentConnector3">
            <a:avLst>
              <a:gd name="adj1" fmla="val 4133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325089B-3BE2-4A4A-A8E9-232171F4CB9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4307617" y="3956283"/>
            <a:ext cx="2628532" cy="1280438"/>
          </a:xfrm>
          <a:prstGeom prst="bentConnector3">
            <a:avLst>
              <a:gd name="adj1" fmla="val 5048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47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Methods: Packages used </a:t>
            </a:r>
          </a:p>
        </p:txBody>
      </p:sp>
      <p:pic>
        <p:nvPicPr>
          <p:cNvPr id="2050" name="Picture 2" descr="R (programming language) - Wikipedia">
            <a:extLst>
              <a:ext uri="{FF2B5EF4-FFF2-40B4-BE49-F238E27FC236}">
                <a16:creationId xmlns:a16="http://schemas.microsoft.com/office/drawing/2014/main" id="{DBEF37DD-1D61-4444-A047-695D51AD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2" y="60326"/>
            <a:ext cx="858245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C3D21E3-384E-BD41-A854-7A314DF62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09520"/>
              </p:ext>
            </p:extLst>
          </p:nvPr>
        </p:nvGraphicFramePr>
        <p:xfrm>
          <a:off x="1593601" y="1958976"/>
          <a:ext cx="9004798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056">
                  <a:extLst>
                    <a:ext uri="{9D8B030D-6E8A-4147-A177-3AD203B41FA5}">
                      <a16:colId xmlns:a16="http://schemas.microsoft.com/office/drawing/2014/main" val="2529257478"/>
                    </a:ext>
                  </a:extLst>
                </a:gridCol>
                <a:gridCol w="4841081">
                  <a:extLst>
                    <a:ext uri="{9D8B030D-6E8A-4147-A177-3AD203B41FA5}">
                      <a16:colId xmlns:a16="http://schemas.microsoft.com/office/drawing/2014/main" val="818114373"/>
                    </a:ext>
                  </a:extLst>
                </a:gridCol>
                <a:gridCol w="2902661">
                  <a:extLst>
                    <a:ext uri="{9D8B030D-6E8A-4147-A177-3AD203B41FA5}">
                      <a16:colId xmlns:a16="http://schemas.microsoft.com/office/drawing/2014/main" val="1893497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Purpose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24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reshape2 v1.4.4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Flexibly Reshape Data: A Reboot of the Reshape Package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Modify iris data frame to merge 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34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ggplot2 v3.5.1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Create Elegant Data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Visualisations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Using the Grammar of Graphics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Plot Figures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40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gridExtra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v2.3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Miscellaneous Functions for “Grid” Graphics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Combine plots to one figure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48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factoextra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v1.0.7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Extract and Visualize the Results of Multivariate Data Analyses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Modify the labels in the PCA plot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51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stats /base v4.3.3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The R Stats Package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PCA,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1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Rtsne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v0.17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T-Distributed Stochastic Neighbor Embedding using a Barnes-Hut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t-SNE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4704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F476C7-3927-6D4D-A960-EB04A87D6F89}"/>
              </a:ext>
            </a:extLst>
          </p:cNvPr>
          <p:cNvSpPr txBox="1"/>
          <p:nvPr/>
        </p:nvSpPr>
        <p:spPr>
          <a:xfrm>
            <a:off x="1768928" y="1069073"/>
            <a:ext cx="865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1. </a:t>
            </a:r>
            <a:r>
              <a:rPr lang="en-US" dirty="0"/>
              <a:t>R packages used to analyze Edgar Anderson’s </a:t>
            </a:r>
            <a:r>
              <a:rPr lang="en-US" i="1" dirty="0"/>
              <a:t>Iris </a:t>
            </a:r>
            <a:r>
              <a:rPr lang="en-US" dirty="0"/>
              <a:t>Data. Description is based on the package description in R studio.</a:t>
            </a:r>
          </a:p>
        </p:txBody>
      </p:sp>
    </p:spTree>
    <p:extLst>
      <p:ext uri="{BB962C8B-B14F-4D97-AF65-F5344CB8AC3E}">
        <p14:creationId xmlns:p14="http://schemas.microsoft.com/office/powerpoint/2010/main" val="352398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F2AC4-6E12-644D-847C-B58550CF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" y="1040841"/>
            <a:ext cx="6656889" cy="4776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718341" y="6032499"/>
            <a:ext cx="683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1. </a:t>
            </a:r>
            <a:r>
              <a:rPr lang="en-US" dirty="0"/>
              <a:t>Box plot of the four measurements (in cm) of the iris dataset.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BE452-A3B4-9C4A-97B1-66804EADC190}"/>
              </a:ext>
            </a:extLst>
          </p:cNvPr>
          <p:cNvSpPr txBox="1"/>
          <p:nvPr/>
        </p:nvSpPr>
        <p:spPr>
          <a:xfrm>
            <a:off x="8164286" y="2413337"/>
            <a:ext cx="3413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Sepal length and sepal width between species are </a:t>
            </a:r>
            <a:r>
              <a:rPr lang="en-US" b="1" dirty="0"/>
              <a:t>indistinguishable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Sepal width and sepal width between </a:t>
            </a:r>
            <a:r>
              <a:rPr lang="en-US" i="1" dirty="0"/>
              <a:t>versicolor</a:t>
            </a:r>
            <a:r>
              <a:rPr lang="en-US" dirty="0"/>
              <a:t> and </a:t>
            </a:r>
            <a:r>
              <a:rPr lang="en-US" i="1" dirty="0"/>
              <a:t>virginica </a:t>
            </a:r>
            <a:r>
              <a:rPr lang="en-US" dirty="0"/>
              <a:t>have similar measures</a:t>
            </a:r>
          </a:p>
        </p:txBody>
      </p:sp>
    </p:spTree>
    <p:extLst>
      <p:ext uri="{BB962C8B-B14F-4D97-AF65-F5344CB8AC3E}">
        <p14:creationId xmlns:p14="http://schemas.microsoft.com/office/powerpoint/2010/main" val="321514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F2AC4-6E12-644D-847C-B58550CF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4554" y="1040841"/>
            <a:ext cx="5551854" cy="4776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718341" y="6032499"/>
            <a:ext cx="703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2. </a:t>
            </a:r>
            <a:r>
              <a:rPr lang="en-US" dirty="0"/>
              <a:t>Histogram of the four measurements (in cm) of the iris dataset.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BE452-A3B4-9C4A-97B1-66804EADC190}"/>
              </a:ext>
            </a:extLst>
          </p:cNvPr>
          <p:cNvSpPr txBox="1"/>
          <p:nvPr/>
        </p:nvSpPr>
        <p:spPr>
          <a:xfrm>
            <a:off x="8164286" y="2413337"/>
            <a:ext cx="3413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Extreme values may be attributed to the measures of </a:t>
            </a:r>
            <a:r>
              <a:rPr lang="en-US" i="1" dirty="0"/>
              <a:t>Iris </a:t>
            </a:r>
            <a:r>
              <a:rPr lang="en-US" i="1" dirty="0" err="1"/>
              <a:t>setosa</a:t>
            </a:r>
            <a:r>
              <a:rPr lang="en-US" i="1" dirty="0"/>
              <a:t>, </a:t>
            </a:r>
            <a:r>
              <a:rPr lang="en-US" dirty="0"/>
              <a:t>especially petal measurements</a:t>
            </a:r>
            <a:endParaRPr lang="en-US" b="1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A95CB-69D9-7F4B-B821-7E92E0293EA0}"/>
              </a:ext>
            </a:extLst>
          </p:cNvPr>
          <p:cNvSpPr txBox="1"/>
          <p:nvPr/>
        </p:nvSpPr>
        <p:spPr>
          <a:xfrm>
            <a:off x="843918" y="6151343"/>
            <a:ext cx="1073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3. </a:t>
            </a:r>
            <a:r>
              <a:rPr lang="en-US" dirty="0"/>
              <a:t>Dimensionality reduction of the iris dataset using (a) Principal Component Analysis and (b) t-distributed stochastic neighbor embedding. Run time was measured using </a:t>
            </a:r>
            <a:r>
              <a:rPr lang="en-US" dirty="0" err="1"/>
              <a:t>system.time</a:t>
            </a:r>
            <a:r>
              <a:rPr lang="en-US" dirty="0"/>
              <a:t>() function in R-base.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794C6-CBDC-1C44-8084-510F1317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" y="919034"/>
            <a:ext cx="4833531" cy="4454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0472D-6614-1542-9725-FFA5EC4F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37" y="919035"/>
            <a:ext cx="4833531" cy="4454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6A5A0-CEE4-644B-BD39-F18E091E7F55}"/>
              </a:ext>
            </a:extLst>
          </p:cNvPr>
          <p:cNvSpPr txBox="1"/>
          <p:nvPr/>
        </p:nvSpPr>
        <p:spPr>
          <a:xfrm>
            <a:off x="1180304" y="5467473"/>
            <a:ext cx="447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user: 0.000      system: 0.001      elapsed:0.007</a:t>
            </a:r>
          </a:p>
          <a:p>
            <a:pPr algn="ctr"/>
            <a:r>
              <a:rPr lang="en-US" dirty="0"/>
              <a:t>linear | Large pairwise 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2FF10-D937-4446-9636-BB222F1284C1}"/>
              </a:ext>
            </a:extLst>
          </p:cNvPr>
          <p:cNvSpPr txBox="1"/>
          <p:nvPr/>
        </p:nvSpPr>
        <p:spPr>
          <a:xfrm>
            <a:off x="6500092" y="5467473"/>
            <a:ext cx="447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user: 0.279      system: 0.001      elapsed:0.282</a:t>
            </a:r>
          </a:p>
          <a:p>
            <a:pPr algn="ctr"/>
            <a:r>
              <a:rPr lang="en-US" dirty="0"/>
              <a:t>Non-linear | small pairwise distances</a:t>
            </a:r>
          </a:p>
        </p:txBody>
      </p:sp>
    </p:spTree>
    <p:extLst>
      <p:ext uri="{BB962C8B-B14F-4D97-AF65-F5344CB8AC3E}">
        <p14:creationId xmlns:p14="http://schemas.microsoft.com/office/powerpoint/2010/main" val="273016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061900-61C2-2749-A9A1-C38924C605E0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4833384" y="2467634"/>
            <a:ext cx="2855550" cy="5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2E1AF6E7-5A6A-3A4C-B426-A5C66F50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252" y="47307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33" y="70933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Methods: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D25C-BB3C-1149-97EE-02D18587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50" y="673556"/>
            <a:ext cx="1790700" cy="765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002060"/>
                </a:solidFill>
              </a:rPr>
              <a:t>IRIS</a:t>
            </a:r>
            <a:br>
              <a:rPr lang="en-US" sz="2400" dirty="0"/>
            </a:br>
            <a:r>
              <a:rPr lang="en-US" sz="2400" dirty="0"/>
              <a:t>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EF37DD-1D61-4444-A047-695D51AD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-78717" y="170814"/>
            <a:ext cx="958055" cy="5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A8565F3-BEA9-3B48-9FC9-603919F3B967}"/>
              </a:ext>
            </a:extLst>
          </p:cNvPr>
          <p:cNvSpPr/>
          <p:nvPr/>
        </p:nvSpPr>
        <p:spPr>
          <a:xfrm>
            <a:off x="322764" y="3968794"/>
            <a:ext cx="2331531" cy="6109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Support Vector Machine</a:t>
            </a:r>
            <a:br>
              <a:rPr lang="en-US" sz="1400" i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M</a:t>
            </a:r>
            <a:r>
              <a:rPr lang="en-US" sz="1400" b="1" i="1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sklearn.svm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E4584-2F1A-2D4D-AD3F-065279E98A75}"/>
              </a:ext>
            </a:extLst>
          </p:cNvPr>
          <p:cNvSpPr txBox="1"/>
          <p:nvPr/>
        </p:nvSpPr>
        <p:spPr>
          <a:xfrm>
            <a:off x="4626688" y="3317009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45407C-45A8-774D-AF37-17BEAC4BF516}"/>
              </a:ext>
            </a:extLst>
          </p:cNvPr>
          <p:cNvSpPr/>
          <p:nvPr/>
        </p:nvSpPr>
        <p:spPr>
          <a:xfrm>
            <a:off x="3612252" y="4017846"/>
            <a:ext cx="2028871" cy="5128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Random Forest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M: </a:t>
            </a:r>
            <a:r>
              <a:rPr lang="en-US" sz="1400" dirty="0" err="1">
                <a:solidFill>
                  <a:schemeClr val="tx1"/>
                </a:solidFill>
              </a:rPr>
              <a:t>sklearn.ensemble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A8B938B-0ABF-B649-A8AD-97A423F6EA1D}"/>
              </a:ext>
            </a:extLst>
          </p:cNvPr>
          <p:cNvSpPr/>
          <p:nvPr/>
        </p:nvSpPr>
        <p:spPr>
          <a:xfrm>
            <a:off x="9664946" y="4061390"/>
            <a:ext cx="2075951" cy="46926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Logistic Regression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sklearn.linear_model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7CD0A8-ED61-9F43-B522-11DABE9B8CEB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1488530" y="3501674"/>
            <a:ext cx="3138158" cy="4671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7C5492F-697E-8549-9DC4-84E074398E88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565313" y="3501675"/>
            <a:ext cx="3137609" cy="5597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0D814D47-5942-7F47-8731-96669AE7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2" y="803661"/>
            <a:ext cx="527054" cy="6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A5446DA-D033-D94D-BF2E-892ED991BD83}"/>
              </a:ext>
            </a:extLst>
          </p:cNvPr>
          <p:cNvSpPr/>
          <p:nvPr/>
        </p:nvSpPr>
        <p:spPr>
          <a:xfrm>
            <a:off x="2291629" y="2189791"/>
            <a:ext cx="2541755" cy="5556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Randomization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df.sample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random_state</a:t>
            </a:r>
            <a:r>
              <a:rPr lang="en-US" sz="1200" dirty="0">
                <a:solidFill>
                  <a:schemeClr val="tx1"/>
                </a:solidFill>
              </a:rPr>
              <a:t>=42)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9A8ABC3-B143-7942-96B1-5C9AE77A59D2}"/>
              </a:ext>
            </a:extLst>
          </p:cNvPr>
          <p:cNvSpPr/>
          <p:nvPr/>
        </p:nvSpPr>
        <p:spPr>
          <a:xfrm>
            <a:off x="5172455" y="2183161"/>
            <a:ext cx="1813062" cy="565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Train and Test sets []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80 – 20%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F9DF95A-1FB7-D840-B73E-D349AA547086}"/>
              </a:ext>
            </a:extLst>
          </p:cNvPr>
          <p:cNvSpPr/>
          <p:nvPr/>
        </p:nvSpPr>
        <p:spPr>
          <a:xfrm>
            <a:off x="7688934" y="2189791"/>
            <a:ext cx="1813062" cy="565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Standardization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sklearn</a:t>
            </a:r>
            <a:r>
              <a:rPr lang="en-US" sz="1200" dirty="0">
                <a:solidFill>
                  <a:schemeClr val="tx1"/>
                </a:solidFill>
              </a:rPr>
              <a:t>::</a:t>
            </a:r>
            <a:r>
              <a:rPr lang="en-US" sz="1200" dirty="0" err="1">
                <a:solidFill>
                  <a:schemeClr val="tx1"/>
                </a:solidFill>
              </a:rPr>
              <a:t>StandardScalar</a:t>
            </a:r>
            <a:r>
              <a:rPr lang="en-US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5C17C-4E9F-0C43-B93A-E11AB38541DA}"/>
              </a:ext>
            </a:extLst>
          </p:cNvPr>
          <p:cNvSpPr txBox="1"/>
          <p:nvPr/>
        </p:nvSpPr>
        <p:spPr>
          <a:xfrm>
            <a:off x="5265191" y="1541959"/>
            <a:ext cx="160354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PREPROCESS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1709B62-CFA0-D542-A113-A194EFCBCB6D}"/>
              </a:ext>
            </a:extLst>
          </p:cNvPr>
          <p:cNvCxnSpPr>
            <a:cxnSpLocks/>
            <a:stCxn id="28" idx="1"/>
            <a:endCxn id="26" idx="0"/>
          </p:cNvCxnSpPr>
          <p:nvPr/>
        </p:nvCxnSpPr>
        <p:spPr>
          <a:xfrm rot="10800000" flipV="1">
            <a:off x="3562507" y="1726625"/>
            <a:ext cx="1702684" cy="46316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5EDBB03-F781-0C43-BEEB-1B44DA2BA2C8}"/>
              </a:ext>
            </a:extLst>
          </p:cNvPr>
          <p:cNvCxnSpPr>
            <a:cxnSpLocks/>
            <a:stCxn id="30" idx="2"/>
            <a:endCxn id="5" idx="0"/>
          </p:cNvCxnSpPr>
          <p:nvPr/>
        </p:nvCxnSpPr>
        <p:spPr>
          <a:xfrm rot="5400000">
            <a:off x="7065027" y="1786570"/>
            <a:ext cx="561413" cy="24994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A859AB7-702A-2440-BE12-B86790849937}"/>
              </a:ext>
            </a:extLst>
          </p:cNvPr>
          <p:cNvSpPr/>
          <p:nvPr/>
        </p:nvSpPr>
        <p:spPr>
          <a:xfrm>
            <a:off x="7105246" y="3973847"/>
            <a:ext cx="2028871" cy="6109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Nearest Neighbors Classification</a:t>
            </a:r>
            <a:br>
              <a:rPr lang="en-US" sz="1400" i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M: </a:t>
            </a:r>
            <a:r>
              <a:rPr lang="en-US" sz="1400" dirty="0" err="1">
                <a:solidFill>
                  <a:schemeClr val="tx1"/>
                </a:solidFill>
              </a:rPr>
              <a:t>sklearn.neighbors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51F5504A-C68C-5642-91D7-E825F8B5A49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5400000">
            <a:off x="5195593" y="3117437"/>
            <a:ext cx="331505" cy="146931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8EE1BEF7-0DD7-9F45-80EE-ED58B3250578}"/>
              </a:ext>
            </a:extLst>
          </p:cNvPr>
          <p:cNvCxnSpPr>
            <a:cxnSpLocks/>
            <a:stCxn id="5" idx="2"/>
            <a:endCxn id="72" idx="0"/>
          </p:cNvCxnSpPr>
          <p:nvPr/>
        </p:nvCxnSpPr>
        <p:spPr>
          <a:xfrm rot="16200000" flipH="1">
            <a:off x="6964088" y="2818253"/>
            <a:ext cx="287506" cy="20236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9370309-28EB-4548-8421-F33894120AF1}"/>
              </a:ext>
            </a:extLst>
          </p:cNvPr>
          <p:cNvSpPr txBox="1"/>
          <p:nvPr/>
        </p:nvSpPr>
        <p:spPr>
          <a:xfrm>
            <a:off x="2711852" y="4851472"/>
            <a:ext cx="695309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07CD79CB-1DF8-424F-85A5-8395E93B5244}"/>
              </a:ext>
            </a:extLst>
          </p:cNvPr>
          <p:cNvCxnSpPr>
            <a:cxnSpLocks/>
            <a:stCxn id="12" idx="2"/>
            <a:endCxn id="1043" idx="1"/>
          </p:cNvCxnSpPr>
          <p:nvPr/>
        </p:nvCxnSpPr>
        <p:spPr>
          <a:xfrm rot="16200000" flipH="1">
            <a:off x="1787337" y="4280900"/>
            <a:ext cx="625708" cy="12233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2C5D9C28-BE21-D545-A8A0-3731E4DF6AA7}"/>
              </a:ext>
            </a:extLst>
          </p:cNvPr>
          <p:cNvCxnSpPr>
            <a:cxnSpLocks/>
            <a:stCxn id="13" idx="2"/>
            <a:endCxn id="1043" idx="0"/>
          </p:cNvCxnSpPr>
          <p:nvPr/>
        </p:nvCxnSpPr>
        <p:spPr>
          <a:xfrm rot="16200000" flipH="1">
            <a:off x="5247135" y="3910208"/>
            <a:ext cx="320816" cy="156171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FB63C6AE-CC9C-A142-A597-09BE62E1D47E}"/>
              </a:ext>
            </a:extLst>
          </p:cNvPr>
          <p:cNvCxnSpPr>
            <a:cxnSpLocks/>
            <a:stCxn id="14" idx="2"/>
            <a:endCxn id="1043" idx="3"/>
          </p:cNvCxnSpPr>
          <p:nvPr/>
        </p:nvCxnSpPr>
        <p:spPr>
          <a:xfrm rot="5400000">
            <a:off x="9846555" y="4349047"/>
            <a:ext cx="674759" cy="10379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0FBFD771-6BC4-8A44-9685-06FC5A0AA0C1}"/>
              </a:ext>
            </a:extLst>
          </p:cNvPr>
          <p:cNvCxnSpPr>
            <a:cxnSpLocks/>
            <a:stCxn id="72" idx="2"/>
            <a:endCxn id="1043" idx="0"/>
          </p:cNvCxnSpPr>
          <p:nvPr/>
        </p:nvCxnSpPr>
        <p:spPr>
          <a:xfrm rot="5400000">
            <a:off x="7020685" y="3752474"/>
            <a:ext cx="266713" cy="19312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51A03FA-5C3B-1B4B-81EA-125398ED933E}"/>
              </a:ext>
            </a:extLst>
          </p:cNvPr>
          <p:cNvSpPr txBox="1"/>
          <p:nvPr/>
        </p:nvSpPr>
        <p:spPr>
          <a:xfrm>
            <a:off x="2673380" y="4939294"/>
            <a:ext cx="16546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Cross Validation</a:t>
            </a:r>
            <a:br>
              <a:rPr lang="en-US" sz="1100" dirty="0"/>
            </a:br>
            <a:r>
              <a:rPr lang="en-US" sz="1100" dirty="0" err="1"/>
              <a:t>sklearn.model_selection</a:t>
            </a:r>
            <a:r>
              <a:rPr lang="en-US" sz="1100" dirty="0"/>
              <a:t>::</a:t>
            </a:r>
            <a:br>
              <a:rPr lang="en-US" sz="1100" dirty="0"/>
            </a:br>
            <a:r>
              <a:rPr lang="en-US" sz="1100" dirty="0" err="1"/>
              <a:t>cross_val_score</a:t>
            </a:r>
            <a:endParaRPr lang="en-US" sz="11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E5B7A33-11DC-BE43-B1ED-17D9930EB46E}"/>
              </a:ext>
            </a:extLst>
          </p:cNvPr>
          <p:cNvSpPr txBox="1"/>
          <p:nvPr/>
        </p:nvSpPr>
        <p:spPr>
          <a:xfrm>
            <a:off x="4692732" y="4951871"/>
            <a:ext cx="1337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Feature Importance</a:t>
            </a:r>
            <a:br>
              <a:rPr lang="en-US" sz="1100" dirty="0"/>
            </a:br>
            <a:r>
              <a:rPr lang="en-US" sz="1100" dirty="0" err="1"/>
              <a:t>sklearn.ensemble</a:t>
            </a:r>
            <a:endParaRPr lang="en-US" sz="11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26A0898-5E0C-0447-8119-CB19BF1FCA44}"/>
              </a:ext>
            </a:extLst>
          </p:cNvPr>
          <p:cNvSpPr txBox="1"/>
          <p:nvPr/>
        </p:nvSpPr>
        <p:spPr>
          <a:xfrm>
            <a:off x="6498384" y="4939294"/>
            <a:ext cx="11913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Confusion Matrix</a:t>
            </a:r>
            <a:br>
              <a:rPr lang="en-US" sz="1100" dirty="0"/>
            </a:br>
            <a:r>
              <a:rPr lang="en-US" sz="1100" dirty="0" err="1"/>
              <a:t>sklearn.metric</a:t>
            </a:r>
            <a:r>
              <a:rPr lang="en-US" sz="1100" dirty="0"/>
              <a:t>::</a:t>
            </a:r>
            <a:br>
              <a:rPr lang="en-US" sz="1100" dirty="0"/>
            </a:br>
            <a:r>
              <a:rPr lang="en-US" sz="1100" dirty="0" err="1"/>
              <a:t>confusion_matrix</a:t>
            </a:r>
            <a:endParaRPr lang="en-US" sz="11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6CA71B8-822D-924B-89F1-0C36A1866699}"/>
              </a:ext>
            </a:extLst>
          </p:cNvPr>
          <p:cNvSpPr txBox="1"/>
          <p:nvPr/>
        </p:nvSpPr>
        <p:spPr>
          <a:xfrm>
            <a:off x="7859510" y="4939294"/>
            <a:ext cx="16424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Validation Curve</a:t>
            </a:r>
            <a:br>
              <a:rPr lang="en-US" sz="1100" dirty="0"/>
            </a:br>
            <a:r>
              <a:rPr lang="en-US" sz="1100" dirty="0" err="1"/>
              <a:t>sklearn.model_selection</a:t>
            </a:r>
            <a:r>
              <a:rPr lang="en-US" sz="1100" dirty="0"/>
              <a:t>::</a:t>
            </a:r>
            <a:br>
              <a:rPr lang="en-US" sz="1100" dirty="0"/>
            </a:br>
            <a:r>
              <a:rPr lang="en-US" sz="1100" dirty="0" err="1"/>
              <a:t>learning_curve</a:t>
            </a:r>
            <a:endParaRPr lang="en-US" sz="11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7E01A68-353B-4A4E-B97D-8F67AD2226E6}"/>
              </a:ext>
            </a:extLst>
          </p:cNvPr>
          <p:cNvSpPr txBox="1"/>
          <p:nvPr/>
        </p:nvSpPr>
        <p:spPr>
          <a:xfrm>
            <a:off x="1629909" y="6026274"/>
            <a:ext cx="204877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 Engineering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E28F6A32-D20D-AD40-8B87-960DC31C6146}"/>
              </a:ext>
            </a:extLst>
          </p:cNvPr>
          <p:cNvCxnSpPr>
            <a:cxnSpLocks/>
            <a:stCxn id="5" idx="0"/>
            <a:endCxn id="135" idx="1"/>
          </p:cNvCxnSpPr>
          <p:nvPr/>
        </p:nvCxnSpPr>
        <p:spPr>
          <a:xfrm rot="16200000" flipH="1" flipV="1">
            <a:off x="2346739" y="2600178"/>
            <a:ext cx="3032431" cy="4466092"/>
          </a:xfrm>
          <a:prstGeom prst="bentConnector4">
            <a:avLst>
              <a:gd name="adj1" fmla="val -7539"/>
              <a:gd name="adj2" fmla="val 133840"/>
            </a:avLst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EDC409A0-B44C-3D4E-B63D-B0874D4C230C}"/>
              </a:ext>
            </a:extLst>
          </p:cNvPr>
          <p:cNvCxnSpPr>
            <a:cxnSpLocks/>
            <a:stCxn id="1043" idx="2"/>
            <a:endCxn id="135" idx="0"/>
          </p:cNvCxnSpPr>
          <p:nvPr/>
        </p:nvCxnSpPr>
        <p:spPr>
          <a:xfrm rot="5400000">
            <a:off x="4187889" y="4025764"/>
            <a:ext cx="466916" cy="3534104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72DB04D-15DD-E343-9029-1FEEDCA66E62}"/>
              </a:ext>
            </a:extLst>
          </p:cNvPr>
          <p:cNvCxnSpPr>
            <a:cxnSpLocks/>
            <a:stCxn id="135" idx="3"/>
            <a:endCxn id="158" idx="1"/>
          </p:cNvCxnSpPr>
          <p:nvPr/>
        </p:nvCxnSpPr>
        <p:spPr>
          <a:xfrm>
            <a:off x="3678681" y="6349440"/>
            <a:ext cx="6493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CB1B610E-DAC6-BE44-8B3B-BC18317AC67B}"/>
              </a:ext>
            </a:extLst>
          </p:cNvPr>
          <p:cNvSpPr/>
          <p:nvPr/>
        </p:nvSpPr>
        <p:spPr>
          <a:xfrm>
            <a:off x="4328000" y="6066538"/>
            <a:ext cx="2624918" cy="565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Hyper Parameter Tuning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sklearn.model_selection</a:t>
            </a:r>
            <a:r>
              <a:rPr lang="en-US" sz="1200" dirty="0">
                <a:solidFill>
                  <a:schemeClr val="tx1"/>
                </a:solidFill>
              </a:rPr>
              <a:t>::</a:t>
            </a:r>
            <a:r>
              <a:rPr lang="en-US" sz="1200" dirty="0" err="1">
                <a:solidFill>
                  <a:schemeClr val="tx1"/>
                </a:solidFill>
              </a:rPr>
              <a:t>GridSearch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7FA90E7-9D46-D54F-85B7-C327ED42D8F6}"/>
              </a:ext>
            </a:extLst>
          </p:cNvPr>
          <p:cNvSpPr/>
          <p:nvPr/>
        </p:nvSpPr>
        <p:spPr>
          <a:xfrm>
            <a:off x="8871475" y="6106800"/>
            <a:ext cx="2624918" cy="5658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Final Accuracy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 err="1">
                <a:solidFill>
                  <a:schemeClr val="tx1"/>
                </a:solidFill>
              </a:rPr>
              <a:t>sklearn.metrics</a:t>
            </a:r>
            <a:r>
              <a:rPr lang="en-US" sz="1200" dirty="0">
                <a:solidFill>
                  <a:schemeClr val="tx1"/>
                </a:solidFill>
              </a:rPr>
              <a:t>::</a:t>
            </a:r>
            <a:r>
              <a:rPr lang="en-US" sz="1200" dirty="0" err="1">
                <a:solidFill>
                  <a:schemeClr val="tx1"/>
                </a:solidFill>
              </a:rPr>
              <a:t>accuracy_score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541EB29-A76C-7C4C-814A-5DD6CFE38B86}"/>
              </a:ext>
            </a:extLst>
          </p:cNvPr>
          <p:cNvCxnSpPr>
            <a:cxnSpLocks/>
            <a:stCxn id="158" idx="3"/>
            <a:endCxn id="163" idx="1"/>
          </p:cNvCxnSpPr>
          <p:nvPr/>
        </p:nvCxnSpPr>
        <p:spPr>
          <a:xfrm>
            <a:off x="6952918" y="6349441"/>
            <a:ext cx="1918557" cy="40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7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4D14-9D99-094E-98FA-F3B5367D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7" y="60326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RESULTS:PREPROCESSING</a:t>
            </a:r>
          </a:p>
        </p:txBody>
      </p:sp>
      <p:pic>
        <p:nvPicPr>
          <p:cNvPr id="11" name="Picture 2" descr="Iris Flower Simple Stock Illustrations – 1,325 Iris Flower Simple Stock  Illustrations, Vectors &amp; Clipart - Dreamstime">
            <a:extLst>
              <a:ext uri="{FF2B5EF4-FFF2-40B4-BE49-F238E27FC236}">
                <a16:creationId xmlns:a16="http://schemas.microsoft.com/office/drawing/2014/main" id="{1E2E10AF-66DC-C34B-9BA8-B93605FB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0000" l="10000" r="90000">
                        <a14:foregroundMark x1="42625" y1="9500" x2="42625" y2="9500"/>
                        <a14:foregroundMark x1="50625" y1="7375" x2="50625" y2="7375"/>
                        <a14:foregroundMark x1="58250" y1="6125" x2="58250" y2="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9" y="-33207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8BA1E-9C48-6347-88CD-71EA29C2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39" y="961525"/>
            <a:ext cx="3165705" cy="24674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17E22-E5E3-DD4C-8102-0C55495D3EE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259691" y="3429000"/>
            <a:ext cx="1" cy="380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F8CBE94-0E6A-3D4D-903C-C0CEAA5A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57" y="3809739"/>
            <a:ext cx="4235467" cy="1960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B20F98-BE45-E54E-8132-A2318F2D8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046" y="987706"/>
            <a:ext cx="2734954" cy="26852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C4FEC2-359B-444F-85BB-1CFCA458AA05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4377424" y="2330320"/>
            <a:ext cx="126622" cy="24598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B9C2D18-65E2-F145-812D-F341C4C93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011" y="2157164"/>
            <a:ext cx="3956050" cy="1803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09D6CC-8D37-4B41-9F9D-E1BE825DD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885" y="4025995"/>
            <a:ext cx="6584158" cy="7861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59ABED-0ADE-E540-AF73-054A38330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339" y="4891688"/>
            <a:ext cx="5407704" cy="9786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22AB89-AD6E-904E-853C-0BC24D6E2AC0}"/>
              </a:ext>
            </a:extLst>
          </p:cNvPr>
          <p:cNvSpPr txBox="1"/>
          <p:nvPr/>
        </p:nvSpPr>
        <p:spPr>
          <a:xfrm>
            <a:off x="8508593" y="1708307"/>
            <a:ext cx="30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Reasons to use </a:t>
            </a:r>
            <a:r>
              <a:rPr lang="en-US" b="1" dirty="0" err="1">
                <a:solidFill>
                  <a:srgbClr val="7030A0"/>
                </a:solidFill>
              </a:rPr>
              <a:t>StandardScaler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D01F44-DF10-D44B-9F9D-BFD77A3DABEA}"/>
              </a:ext>
            </a:extLst>
          </p:cNvPr>
          <p:cNvSpPr txBox="1"/>
          <p:nvPr/>
        </p:nvSpPr>
        <p:spPr>
          <a:xfrm>
            <a:off x="6096000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https://scikit-</a:t>
            </a:r>
            <a:r>
              <a:rPr lang="en-US" sz="1100" dirty="0" err="1"/>
              <a:t>learn.org</a:t>
            </a:r>
            <a:r>
              <a:rPr lang="en-US" sz="1100" dirty="0"/>
              <a:t>/stable/modules/generated/</a:t>
            </a:r>
            <a:r>
              <a:rPr lang="en-US" sz="1100" dirty="0" err="1"/>
              <a:t>sklearn.preprocessing.StandardScaler.html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3513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1696</Words>
  <Application>Microsoft Macintosh PowerPoint</Application>
  <PresentationFormat>Widescreen</PresentationFormat>
  <Paragraphs>372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-webkit-standard</vt:lpstr>
      <vt:lpstr>Inter</vt:lpstr>
      <vt:lpstr>Arial</vt:lpstr>
      <vt:lpstr>Barlow</vt:lpstr>
      <vt:lpstr>Calibri</vt:lpstr>
      <vt:lpstr>Calibri Light</vt:lpstr>
      <vt:lpstr>Office Theme</vt:lpstr>
      <vt:lpstr> Project 2 Data Analysis of the iris data set Data Analysis Applications in Agricultural Sciences</vt:lpstr>
      <vt:lpstr>PowerPoint Presentation</vt:lpstr>
      <vt:lpstr>Methods: Exploration and Visualization</vt:lpstr>
      <vt:lpstr>Methods: Packages used </vt:lpstr>
      <vt:lpstr>RESULTS</vt:lpstr>
      <vt:lpstr>RESULTS</vt:lpstr>
      <vt:lpstr>RESULTS</vt:lpstr>
      <vt:lpstr>Methods: Learning</vt:lpstr>
      <vt:lpstr>RESULTS:PREPROCESSING</vt:lpstr>
      <vt:lpstr>RESULTS:SVM  supervised | optimal hyperplane and separate classes</vt:lpstr>
      <vt:lpstr>RESULTS:KNN (default n=5) instance-based | find knn and assign majority class </vt:lpstr>
      <vt:lpstr>RESULTS: RandomForest  Ensemble learning method | Multiple Decision Trees -&gt; Combine </vt:lpstr>
      <vt:lpstr>RESULTS: Logistic Regression Linear model | Sigmoid function –&gt; P() </vt:lpstr>
      <vt:lpstr>RESULTS: Learning Models</vt:lpstr>
      <vt:lpstr>RESULTS: Confusion Matrix</vt:lpstr>
      <vt:lpstr>PowerPoint Presentation</vt:lpstr>
      <vt:lpstr>RESULTS: Overfitting/Underfitting Cases</vt:lpstr>
      <vt:lpstr>RESULTS: Overfitting/Underfitting Cases</vt:lpstr>
      <vt:lpstr>RESULTS: FEATURE ENGINEERING</vt:lpstr>
      <vt:lpstr>RESULTS: FEATURE ENGINEERING</vt:lpstr>
      <vt:lpstr>RESULTS: FEATURE ENGINEERING</vt:lpstr>
      <vt:lpstr>RESULTS: HYPERPARAMETER TUNING</vt:lpstr>
      <vt:lpstr>RESULTS: OPTIMIZATION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2 Data Analysis of the iris data set Data Analysis Applications in Agricultural Sciences</dc:title>
  <dc:creator>Joenilo II Paduhilao</dc:creator>
  <cp:lastModifiedBy>Joenilo II Paduhilao</cp:lastModifiedBy>
  <cp:revision>7</cp:revision>
  <dcterms:created xsi:type="dcterms:W3CDTF">2024-06-05T12:24:36Z</dcterms:created>
  <dcterms:modified xsi:type="dcterms:W3CDTF">2024-06-07T05:03:53Z</dcterms:modified>
</cp:coreProperties>
</file>